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7" r:id="rId2"/>
    <p:sldId id="267" r:id="rId3"/>
    <p:sldId id="268" r:id="rId4"/>
    <p:sldId id="269" r:id="rId5"/>
    <p:sldId id="259" r:id="rId6"/>
    <p:sldId id="262" r:id="rId7"/>
    <p:sldId id="265" r:id="rId8"/>
    <p:sldId id="264" r:id="rId9"/>
    <p:sldId id="266" r:id="rId10"/>
    <p:sldId id="271" r:id="rId11"/>
    <p:sldId id="272" r:id="rId12"/>
    <p:sldId id="273" r:id="rId13"/>
    <p:sldId id="274" r:id="rId14"/>
    <p:sldId id="275" r:id="rId15"/>
    <p:sldId id="276" r:id="rId16"/>
    <p:sldId id="278" r:id="rId17"/>
    <p:sldId id="260" r:id="rId18"/>
    <p:sldId id="281" r:id="rId19"/>
    <p:sldId id="279" r:id="rId20"/>
    <p:sldId id="280" r:id="rId21"/>
  </p:sldIdLst>
  <p:sldSz cx="9144000" cy="6858000" type="screen4x3"/>
  <p:notesSz cx="6805613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946" y="10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052C8-B10A-4397-B2A4-E65E98147F53}" type="datetimeFigureOut">
              <a:rPr lang="en-US" smtClean="0"/>
              <a:t>9/14/2015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58313-2293-4272-A393-CC87D41BF8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20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34358" indent="-28244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29782" indent="-22595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81695" indent="-22595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33609" indent="-22595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485521" indent="-22595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37434" indent="-22595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389348" indent="-22595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41261" indent="-22595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85C0612D-74DB-4634-BF69-14C78038DBB2}" type="slidenum">
              <a:rPr lang="en-US" altLang="en-US" smtClean="0">
                <a:solidFill>
                  <a:prstClr val="black"/>
                </a:solidFill>
              </a:rPr>
              <a:pPr eaLnBrk="1" hangingPunct="1">
                <a:spcBef>
                  <a:spcPct val="0"/>
                </a:spcBef>
                <a:defRPr/>
              </a:pPr>
              <a:t>1</a:t>
            </a:fld>
            <a:endParaRPr lang="en-US" altLang="en-US" dirty="0" smtClean="0">
              <a:solidFill>
                <a:prstClr val="black"/>
              </a:solidFill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8050" y="742950"/>
            <a:ext cx="4938713" cy="3705225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8295" y="4691206"/>
            <a:ext cx="4985290" cy="4537449"/>
          </a:xfrm>
          <a:noFill/>
        </p:spPr>
        <p:txBody>
          <a:bodyPr/>
          <a:lstStyle/>
          <a:p>
            <a:pPr eaLnBrk="1" hangingPunct="1"/>
            <a:endParaRPr lang="en-US" altLang="en-US" i="0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4624-CA5A-475A-B094-19761DC39CE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851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4624-CA5A-475A-B094-19761DC39CE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851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4624-CA5A-475A-B094-19761DC39CE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851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4624-CA5A-475A-B094-19761DC39CE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851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4624-CA5A-475A-B094-19761DC39CE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851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4624-CA5A-475A-B094-19761DC39CE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851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4624-CA5A-475A-B094-19761DC39CE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513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58313-2293-4272-A393-CC87D41BF88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45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4624-CA5A-475A-B094-19761DC39CE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851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4624-CA5A-475A-B094-19761DC39CE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851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4624-CA5A-475A-B094-19761DC39CE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79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4624-CA5A-475A-B094-19761DC39CE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851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4624-CA5A-475A-B094-19761DC39CE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494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4624-CA5A-475A-B094-19761DC39CE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803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4624-CA5A-475A-B094-19761DC39CE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31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4624-CA5A-475A-B094-19761DC39CE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34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4624-CA5A-475A-B094-19761DC39CE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313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4624-CA5A-475A-B094-19761DC39CE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313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4624-CA5A-475A-B094-19761DC39CE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567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811" y="4876800"/>
            <a:ext cx="3716853" cy="117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96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5205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54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84875" y="63500"/>
            <a:ext cx="1952625" cy="5219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" y="63500"/>
            <a:ext cx="5705475" cy="5219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92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63500"/>
            <a:ext cx="60960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65100" y="11684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127500" y="1168400"/>
            <a:ext cx="3810000" cy="4114800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96989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63500"/>
            <a:ext cx="60960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65100" y="1168400"/>
            <a:ext cx="7772400" cy="4114800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578166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63500"/>
            <a:ext cx="60960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165100" y="1168400"/>
            <a:ext cx="3810000" cy="4114800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27500" y="11684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20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63500"/>
            <a:ext cx="60960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100" y="11684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127500" y="11684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127500" y="33020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40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033" y="299795"/>
            <a:ext cx="6654800" cy="4699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6045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00" y="1371600"/>
            <a:ext cx="7772400" cy="41148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47638" y="340658"/>
            <a:ext cx="6654800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5471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643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100" y="1371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27500" y="1371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088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78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76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4603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9626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8468" y="1021787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9400" y="304800"/>
            <a:ext cx="665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04800" y="6185356"/>
            <a:ext cx="457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FFFFFF">
                    <a:lumMod val="65000"/>
                  </a:srgbClr>
                </a:solidFill>
                <a:latin typeface="Arial" charset="0"/>
                <a:cs typeface="Arial" charset="0"/>
              </a:rPr>
              <a:t>© 2015 Endries International, Inc., a Wolseley Industrial Group company</a:t>
            </a:r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381000" y="6161317"/>
            <a:ext cx="8382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885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274" y="6245549"/>
            <a:ext cx="1364673" cy="42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7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885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325" y="6517575"/>
            <a:ext cx="457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FFFFFF">
                    <a:lumMod val="75000"/>
                  </a:srgbClr>
                </a:solidFill>
                <a:latin typeface="Arial" charset="0"/>
                <a:cs typeface="Arial" charset="0"/>
              </a:rPr>
              <a:t>© 2015 Endries International, Inc., a Wolseley Industrial Group company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133600" y="6505700"/>
            <a:ext cx="891045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228600" y="1752600"/>
            <a:ext cx="63245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Packaging Requirement Instructions</a:t>
            </a:r>
            <a:endParaRPr 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3504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57533" y="304800"/>
            <a:ext cx="6654800" cy="457200"/>
          </a:xfrm>
        </p:spPr>
        <p:txBody>
          <a:bodyPr/>
          <a:lstStyle/>
          <a:p>
            <a:r>
              <a:rPr lang="en-US" altLang="zh-TW" dirty="0" smtClean="0"/>
              <a:t>Suggested Packing Process</a:t>
            </a:r>
            <a:endParaRPr lang="en-US" dirty="0"/>
          </a:p>
        </p:txBody>
      </p:sp>
      <p:sp>
        <p:nvSpPr>
          <p:cNvPr id="184" name="文字方塊 183"/>
          <p:cNvSpPr txBox="1"/>
          <p:nvPr/>
        </p:nvSpPr>
        <p:spPr>
          <a:xfrm>
            <a:off x="265177" y="990600"/>
            <a:ext cx="8650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At first: Please purchase cap and corner bars with pallet supplier.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Second Option: Supplier can make them by self if it is cost-effective.</a:t>
            </a:r>
          </a:p>
          <a:p>
            <a:r>
              <a:rPr lang="en-US" altLang="zh-TW" i="1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i="1" dirty="0" smtClean="0">
                <a:latin typeface="Arial" panose="020B0604020202020204" pitchFamily="34" charset="0"/>
                <a:cs typeface="Arial" panose="020B0604020202020204" pitchFamily="34" charset="0"/>
              </a:rPr>
              <a:t>   Note: Endries understands that nails are needed in making caps and bars.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2776176"/>
            <a:ext cx="4897202" cy="26376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3554" y="2418588"/>
            <a:ext cx="2267003" cy="3352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90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57533" y="304800"/>
            <a:ext cx="6654800" cy="457200"/>
          </a:xfrm>
        </p:spPr>
        <p:txBody>
          <a:bodyPr/>
          <a:lstStyle/>
          <a:p>
            <a:r>
              <a:rPr lang="en-US" altLang="zh-TW" dirty="0" smtClean="0"/>
              <a:t>Suggested Packing Process</a:t>
            </a:r>
            <a:endParaRPr lang="en-US" dirty="0"/>
          </a:p>
        </p:txBody>
      </p:sp>
      <p:sp>
        <p:nvSpPr>
          <p:cNvPr id="184" name="文字方塊 183"/>
          <p:cNvSpPr txBox="1"/>
          <p:nvPr/>
        </p:nvSpPr>
        <p:spPr>
          <a:xfrm>
            <a:off x="228600" y="1066800"/>
            <a:ext cx="8782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Cartons are loaded to pallet as Endries’ requirement.</a:t>
            </a:r>
          </a:p>
        </p:txBody>
      </p:sp>
      <p:pic>
        <p:nvPicPr>
          <p:cNvPr id="3074" name="Picture 2" descr="D:\user系統重要資料匣\Desktop\1.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2912" y="1818167"/>
            <a:ext cx="4590288" cy="3530785"/>
          </a:xfrm>
          <a:prstGeom prst="rect">
            <a:avLst/>
          </a:prstGeom>
          <a:noFill/>
          <a:effectLst>
            <a:outerShdw blurRad="190500" dist="50800" dir="5400000" algn="ctr" rotWithShape="0">
              <a:srgbClr val="000000">
                <a:alpha val="9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962912" y="5498068"/>
            <a:ext cx="4590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Tip: </a:t>
            </a:r>
            <a:r>
              <a:rPr lang="en-US" altLang="zh-TW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Leave space for corner bars.</a:t>
            </a:r>
            <a:endParaRPr lang="zh-TW" alt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7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57533" y="304800"/>
            <a:ext cx="6654800" cy="457200"/>
          </a:xfrm>
        </p:spPr>
        <p:txBody>
          <a:bodyPr/>
          <a:lstStyle/>
          <a:p>
            <a:r>
              <a:rPr lang="en-US" altLang="zh-TW" dirty="0" smtClean="0"/>
              <a:t>Suggested Packing Process</a:t>
            </a:r>
            <a:endParaRPr lang="en-US" dirty="0"/>
          </a:p>
        </p:txBody>
      </p:sp>
      <p:sp>
        <p:nvSpPr>
          <p:cNvPr id="184" name="文字方塊 183"/>
          <p:cNvSpPr txBox="1"/>
          <p:nvPr/>
        </p:nvSpPr>
        <p:spPr>
          <a:xfrm>
            <a:off x="381000" y="1017351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zh-TW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Cap and corner bars are settled after loading cartons</a:t>
            </a:r>
          </a:p>
        </p:txBody>
      </p:sp>
      <p:pic>
        <p:nvPicPr>
          <p:cNvPr id="5122" name="Picture 2" descr="D:\user系統重要資料匣\Desktop\2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658" y="1765687"/>
            <a:ext cx="3092527" cy="3503781"/>
          </a:xfrm>
          <a:prstGeom prst="rect">
            <a:avLst/>
          </a:prstGeom>
          <a:noFill/>
          <a:effectLst>
            <a:outerShdw blurRad="520700" dist="50800" dir="5400000" algn="ctr" rotWithShape="0">
              <a:srgbClr val="000000">
                <a:alpha val="7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user系統重要資料匣\Desktop\2.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9218" y="1764268"/>
            <a:ext cx="4232782" cy="3505200"/>
          </a:xfrm>
          <a:prstGeom prst="rect">
            <a:avLst/>
          </a:prstGeom>
          <a:noFill/>
          <a:effectLst>
            <a:outerShdw blurRad="520700" dist="50800" dir="5400000" algn="ctr" rotWithShape="0">
              <a:srgbClr val="000000">
                <a:alpha val="7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811658" y="5428956"/>
            <a:ext cx="7570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Tip: </a:t>
            </a:r>
            <a:r>
              <a:rPr lang="en-US" altLang="zh-TW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Please confirm dimension before tightening up.</a:t>
            </a:r>
            <a:endParaRPr lang="zh-TW" alt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70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57533" y="304800"/>
            <a:ext cx="6654800" cy="457200"/>
          </a:xfrm>
        </p:spPr>
        <p:txBody>
          <a:bodyPr/>
          <a:lstStyle/>
          <a:p>
            <a:r>
              <a:rPr lang="en-US" altLang="zh-TW" dirty="0" smtClean="0"/>
              <a:t>Suggested Packing Process</a:t>
            </a:r>
            <a:endParaRPr lang="en-US" dirty="0"/>
          </a:p>
        </p:txBody>
      </p:sp>
      <p:sp>
        <p:nvSpPr>
          <p:cNvPr id="184" name="文字方塊 183"/>
          <p:cNvSpPr txBox="1"/>
          <p:nvPr/>
        </p:nvSpPr>
        <p:spPr>
          <a:xfrm>
            <a:off x="228600" y="990600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TW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Pallet is tightened up</a:t>
            </a:r>
          </a:p>
        </p:txBody>
      </p:sp>
      <p:pic>
        <p:nvPicPr>
          <p:cNvPr id="1026" name="Picture 2" descr="D:\user系統重要資料匣\Desktop\2.3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2790722"/>
            <a:ext cx="2659177" cy="2650324"/>
          </a:xfrm>
          <a:prstGeom prst="rect">
            <a:avLst/>
          </a:prstGeom>
          <a:noFill/>
          <a:effectLst>
            <a:outerShdw blurRad="215900" dist="50800" dir="5400000" algn="ctr" rotWithShape="0">
              <a:srgbClr val="000000">
                <a:alpha val="8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user系統重要資料匣\Desktop\2.4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54583" y="2790722"/>
            <a:ext cx="3194017" cy="2650324"/>
          </a:xfrm>
          <a:prstGeom prst="rect">
            <a:avLst/>
          </a:prstGeom>
          <a:noFill/>
          <a:effectLst>
            <a:outerShdw blurRad="215900" dist="50800" dir="5400000" algn="ctr" rotWithShape="0">
              <a:srgbClr val="000000">
                <a:alpha val="8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371600" y="5514201"/>
            <a:ext cx="2659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Tightening up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654583" y="5514201"/>
            <a:ext cx="3270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Corner bars are settled during process.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1405937"/>
            <a:ext cx="48718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Nylon banding is preferred instead of metal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  -  Environmentally conscious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   -  Metal is harder to handle and dispose of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7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57533" y="304800"/>
            <a:ext cx="6654800" cy="457200"/>
          </a:xfrm>
        </p:spPr>
        <p:txBody>
          <a:bodyPr/>
          <a:lstStyle/>
          <a:p>
            <a:r>
              <a:rPr lang="en-US" altLang="zh-TW" dirty="0" smtClean="0"/>
              <a:t>Suggested Packing Process</a:t>
            </a:r>
            <a:endParaRPr lang="en-US" dirty="0"/>
          </a:p>
        </p:txBody>
      </p:sp>
      <p:sp>
        <p:nvSpPr>
          <p:cNvPr id="184" name="文字方塊 183"/>
          <p:cNvSpPr txBox="1"/>
          <p:nvPr/>
        </p:nvSpPr>
        <p:spPr>
          <a:xfrm>
            <a:off x="414670" y="10863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TW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Pallet is tightened up</a:t>
            </a:r>
          </a:p>
        </p:txBody>
      </p:sp>
      <p:pic>
        <p:nvPicPr>
          <p:cNvPr id="2050" name="Picture 2" descr="D:\user系統重要資料匣\Desktop\2.5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42980" y="2667000"/>
            <a:ext cx="2989825" cy="277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user系統重要資料匣\Desktop\2.6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400" y="2674968"/>
            <a:ext cx="2971800" cy="276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762000" y="1514792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Before completely tightening, operator can adjust corner bar with hammer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No nail is used in this step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1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57533" y="304800"/>
            <a:ext cx="6654800" cy="457200"/>
          </a:xfrm>
        </p:spPr>
        <p:txBody>
          <a:bodyPr/>
          <a:lstStyle/>
          <a:p>
            <a:r>
              <a:rPr lang="en-US" altLang="zh-TW" dirty="0" smtClean="0"/>
              <a:t>Suggested Packing Process</a:t>
            </a:r>
            <a:endParaRPr lang="en-US" dirty="0"/>
          </a:p>
        </p:txBody>
      </p:sp>
      <p:sp>
        <p:nvSpPr>
          <p:cNvPr id="184" name="文字方塊 183"/>
          <p:cNvSpPr txBox="1"/>
          <p:nvPr/>
        </p:nvSpPr>
        <p:spPr>
          <a:xfrm>
            <a:off x="304800" y="11430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TW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Encapsulating</a:t>
            </a:r>
          </a:p>
        </p:txBody>
      </p:sp>
      <p:pic>
        <p:nvPicPr>
          <p:cNvPr id="3074" name="Picture 2" descr="D:\user系統重要資料匣\Desktop\3.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1828800"/>
            <a:ext cx="5181600" cy="3682287"/>
          </a:xfrm>
          <a:prstGeom prst="rect">
            <a:avLst/>
          </a:prstGeom>
          <a:noFill/>
          <a:effectLst>
            <a:outerShdw blurRad="393700" dist="50800" dir="5400000" algn="ctr" rotWithShape="0">
              <a:srgbClr val="000000">
                <a:alpha val="78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91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文字方塊 183"/>
          <p:cNvSpPr txBox="1"/>
          <p:nvPr/>
        </p:nvSpPr>
        <p:spPr>
          <a:xfrm>
            <a:off x="412280" y="901207"/>
            <a:ext cx="81942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Bulk pallet is 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Encapsulation is needed for bulk pallet that corner bars and caps can not be applied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Weight limit on each carton and Pallet dimension are still valid to bulk pallet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pallet can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be heavier than </a:t>
            </a:r>
            <a:r>
              <a:rPr lang="en-US" altLang="zh-TW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1133 kg(2500 </a:t>
            </a:r>
            <a:r>
              <a:rPr lang="en-US" altLang="zh-TW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lbs) </a:t>
            </a:r>
            <a:r>
              <a:rPr lang="en-US" altLang="zh-TW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No pallet can be 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taller than </a:t>
            </a:r>
            <a:r>
              <a:rPr lang="en-US" altLang="zh-TW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68.58 cm(27”) max</a:t>
            </a:r>
            <a:endParaRPr lang="en-US" altLang="zh-TW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989" y="2873193"/>
            <a:ext cx="3962400" cy="308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Acceptable Packed </a:t>
            </a:r>
            <a:r>
              <a:rPr lang="en-US" altLang="zh-TW" dirty="0"/>
              <a:t>Pallet</a:t>
            </a:r>
            <a:endParaRPr lang="zh-TW" altLang="en-US" dirty="0"/>
          </a:p>
        </p:txBody>
      </p:sp>
      <p:sp>
        <p:nvSpPr>
          <p:cNvPr id="357" name="立方體 65"/>
          <p:cNvSpPr/>
          <p:nvPr/>
        </p:nvSpPr>
        <p:spPr bwMode="auto">
          <a:xfrm>
            <a:off x="5498830" y="4036683"/>
            <a:ext cx="3061968" cy="1371030"/>
          </a:xfrm>
          <a:custGeom>
            <a:avLst/>
            <a:gdLst>
              <a:gd name="connsiteX0" fmla="*/ 0 w 5105400"/>
              <a:gd name="connsiteY0" fmla="*/ 1768815 h 2286000"/>
              <a:gd name="connsiteX1" fmla="*/ 3336585 w 5105400"/>
              <a:gd name="connsiteY1" fmla="*/ 1768815 h 2286000"/>
              <a:gd name="connsiteX2" fmla="*/ 3336585 w 5105400"/>
              <a:gd name="connsiteY2" fmla="*/ 2286000 h 2286000"/>
              <a:gd name="connsiteX3" fmla="*/ 0 w 5105400"/>
              <a:gd name="connsiteY3" fmla="*/ 2286000 h 2286000"/>
              <a:gd name="connsiteX4" fmla="*/ 0 w 5105400"/>
              <a:gd name="connsiteY4" fmla="*/ 1768815 h 2286000"/>
              <a:gd name="connsiteX0" fmla="*/ 3336585 w 5105400"/>
              <a:gd name="connsiteY0" fmla="*/ 1768815 h 2286000"/>
              <a:gd name="connsiteX1" fmla="*/ 5105400 w 5105400"/>
              <a:gd name="connsiteY1" fmla="*/ 0 h 2286000"/>
              <a:gd name="connsiteX2" fmla="*/ 5105400 w 5105400"/>
              <a:gd name="connsiteY2" fmla="*/ 517185 h 2286000"/>
              <a:gd name="connsiteX3" fmla="*/ 3336585 w 5105400"/>
              <a:gd name="connsiteY3" fmla="*/ 2286000 h 2286000"/>
              <a:gd name="connsiteX4" fmla="*/ 3336585 w 5105400"/>
              <a:gd name="connsiteY4" fmla="*/ 1768815 h 2286000"/>
              <a:gd name="connsiteX0" fmla="*/ 0 w 5105400"/>
              <a:gd name="connsiteY0" fmla="*/ 1768815 h 2286000"/>
              <a:gd name="connsiteX1" fmla="*/ 1768815 w 5105400"/>
              <a:gd name="connsiteY1" fmla="*/ 0 h 2286000"/>
              <a:gd name="connsiteX2" fmla="*/ 5105400 w 5105400"/>
              <a:gd name="connsiteY2" fmla="*/ 0 h 2286000"/>
              <a:gd name="connsiteX3" fmla="*/ 3336585 w 5105400"/>
              <a:gd name="connsiteY3" fmla="*/ 1768815 h 2286000"/>
              <a:gd name="connsiteX4" fmla="*/ 0 w 5105400"/>
              <a:gd name="connsiteY4" fmla="*/ 1768815 h 2286000"/>
              <a:gd name="connsiteX0" fmla="*/ 0 w 5105400"/>
              <a:gd name="connsiteY0" fmla="*/ 1768815 h 2286000"/>
              <a:gd name="connsiteX1" fmla="*/ 1768815 w 5105400"/>
              <a:gd name="connsiteY1" fmla="*/ 0 h 2286000"/>
              <a:gd name="connsiteX2" fmla="*/ 5105400 w 5105400"/>
              <a:gd name="connsiteY2" fmla="*/ 0 h 2286000"/>
              <a:gd name="connsiteX3" fmla="*/ 5105400 w 5105400"/>
              <a:gd name="connsiteY3" fmla="*/ 517185 h 2286000"/>
              <a:gd name="connsiteX4" fmla="*/ 3336585 w 5105400"/>
              <a:gd name="connsiteY4" fmla="*/ 2286000 h 2286000"/>
              <a:gd name="connsiteX5" fmla="*/ 0 w 5105400"/>
              <a:gd name="connsiteY5" fmla="*/ 2286000 h 2286000"/>
              <a:gd name="connsiteX6" fmla="*/ 0 w 5105400"/>
              <a:gd name="connsiteY6" fmla="*/ 1768815 h 2286000"/>
              <a:gd name="connsiteX7" fmla="*/ 0 w 5105400"/>
              <a:gd name="connsiteY7" fmla="*/ 1768815 h 2286000"/>
              <a:gd name="connsiteX8" fmla="*/ 3336585 w 5105400"/>
              <a:gd name="connsiteY8" fmla="*/ 1768815 h 2286000"/>
              <a:gd name="connsiteX9" fmla="*/ 5105400 w 5105400"/>
              <a:gd name="connsiteY9" fmla="*/ 0 h 2286000"/>
              <a:gd name="connsiteX10" fmla="*/ 3336585 w 5105400"/>
              <a:gd name="connsiteY10" fmla="*/ 1768815 h 2286000"/>
              <a:gd name="connsiteX11" fmla="*/ 3336585 w 5105400"/>
              <a:gd name="connsiteY11" fmla="*/ 2286000 h 2286000"/>
              <a:gd name="connsiteX0" fmla="*/ 0 w 5105400"/>
              <a:gd name="connsiteY0" fmla="*/ 1768815 h 2286000"/>
              <a:gd name="connsiteX1" fmla="*/ 3336585 w 5105400"/>
              <a:gd name="connsiteY1" fmla="*/ 1768815 h 2286000"/>
              <a:gd name="connsiteX2" fmla="*/ 3336585 w 5105400"/>
              <a:gd name="connsiteY2" fmla="*/ 2286000 h 2286000"/>
              <a:gd name="connsiteX3" fmla="*/ 0 w 5105400"/>
              <a:gd name="connsiteY3" fmla="*/ 2286000 h 2286000"/>
              <a:gd name="connsiteX4" fmla="*/ 0 w 5105400"/>
              <a:gd name="connsiteY4" fmla="*/ 1768815 h 2286000"/>
              <a:gd name="connsiteX0" fmla="*/ 3336585 w 5105400"/>
              <a:gd name="connsiteY0" fmla="*/ 1768815 h 2286000"/>
              <a:gd name="connsiteX1" fmla="*/ 5105400 w 5105400"/>
              <a:gd name="connsiteY1" fmla="*/ 0 h 2286000"/>
              <a:gd name="connsiteX2" fmla="*/ 5105400 w 5105400"/>
              <a:gd name="connsiteY2" fmla="*/ 517185 h 2286000"/>
              <a:gd name="connsiteX3" fmla="*/ 3336585 w 5105400"/>
              <a:gd name="connsiteY3" fmla="*/ 2286000 h 2286000"/>
              <a:gd name="connsiteX4" fmla="*/ 3336585 w 5105400"/>
              <a:gd name="connsiteY4" fmla="*/ 1768815 h 2286000"/>
              <a:gd name="connsiteX0" fmla="*/ 0 w 5105400"/>
              <a:gd name="connsiteY0" fmla="*/ 1768815 h 2286000"/>
              <a:gd name="connsiteX1" fmla="*/ 1768815 w 5105400"/>
              <a:gd name="connsiteY1" fmla="*/ 0 h 2286000"/>
              <a:gd name="connsiteX2" fmla="*/ 5105400 w 5105400"/>
              <a:gd name="connsiteY2" fmla="*/ 0 h 2286000"/>
              <a:gd name="connsiteX3" fmla="*/ 3336585 w 5105400"/>
              <a:gd name="connsiteY3" fmla="*/ 1768815 h 2286000"/>
              <a:gd name="connsiteX4" fmla="*/ 0 w 5105400"/>
              <a:gd name="connsiteY4" fmla="*/ 1768815 h 2286000"/>
              <a:gd name="connsiteX0" fmla="*/ 0 w 5105400"/>
              <a:gd name="connsiteY0" fmla="*/ 1768815 h 2286000"/>
              <a:gd name="connsiteX1" fmla="*/ 1768815 w 5105400"/>
              <a:gd name="connsiteY1" fmla="*/ 0 h 2286000"/>
              <a:gd name="connsiteX2" fmla="*/ 5105400 w 5105400"/>
              <a:gd name="connsiteY2" fmla="*/ 0 h 2286000"/>
              <a:gd name="connsiteX3" fmla="*/ 5105400 w 5105400"/>
              <a:gd name="connsiteY3" fmla="*/ 517185 h 2286000"/>
              <a:gd name="connsiteX4" fmla="*/ 3336585 w 5105400"/>
              <a:gd name="connsiteY4" fmla="*/ 2286000 h 2286000"/>
              <a:gd name="connsiteX5" fmla="*/ 0 w 5105400"/>
              <a:gd name="connsiteY5" fmla="*/ 2286000 h 2286000"/>
              <a:gd name="connsiteX6" fmla="*/ 0 w 5105400"/>
              <a:gd name="connsiteY6" fmla="*/ 1768815 h 2286000"/>
              <a:gd name="connsiteX7" fmla="*/ 0 w 5105400"/>
              <a:gd name="connsiteY7" fmla="*/ 1768815 h 2286000"/>
              <a:gd name="connsiteX8" fmla="*/ 3336585 w 5105400"/>
              <a:gd name="connsiteY8" fmla="*/ 1768815 h 2286000"/>
              <a:gd name="connsiteX9" fmla="*/ 5105400 w 5105400"/>
              <a:gd name="connsiteY9" fmla="*/ 0 h 2286000"/>
              <a:gd name="connsiteX10" fmla="*/ 3336585 w 5105400"/>
              <a:gd name="connsiteY10" fmla="*/ 1768815 h 2286000"/>
              <a:gd name="connsiteX11" fmla="*/ 3336585 w 5105400"/>
              <a:gd name="connsiteY11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05400" h="2286000" stroke="0" extrusionOk="0">
                <a:moveTo>
                  <a:pt x="0" y="1768815"/>
                </a:moveTo>
                <a:lnTo>
                  <a:pt x="3336585" y="1768815"/>
                </a:lnTo>
                <a:cubicBezTo>
                  <a:pt x="3377225" y="1941210"/>
                  <a:pt x="3336585" y="2113605"/>
                  <a:pt x="3336585" y="2286000"/>
                </a:cubicBezTo>
                <a:lnTo>
                  <a:pt x="0" y="2286000"/>
                </a:lnTo>
                <a:lnTo>
                  <a:pt x="0" y="1768815"/>
                </a:lnTo>
                <a:close/>
              </a:path>
              <a:path w="5105400" h="2286000" fill="darkenLess" stroke="0" extrusionOk="0">
                <a:moveTo>
                  <a:pt x="3336585" y="1768815"/>
                </a:moveTo>
                <a:lnTo>
                  <a:pt x="5105400" y="0"/>
                </a:lnTo>
                <a:lnTo>
                  <a:pt x="5105400" y="517185"/>
                </a:lnTo>
                <a:lnTo>
                  <a:pt x="3336585" y="2286000"/>
                </a:lnTo>
                <a:lnTo>
                  <a:pt x="3336585" y="1768815"/>
                </a:lnTo>
                <a:close/>
              </a:path>
              <a:path w="5105400" h="2286000" fill="lightenLess" stroke="0" extrusionOk="0">
                <a:moveTo>
                  <a:pt x="0" y="1768815"/>
                </a:moveTo>
                <a:lnTo>
                  <a:pt x="1768815" y="0"/>
                </a:lnTo>
                <a:lnTo>
                  <a:pt x="5105400" y="0"/>
                </a:lnTo>
                <a:lnTo>
                  <a:pt x="3336585" y="1768815"/>
                </a:lnTo>
                <a:lnTo>
                  <a:pt x="0" y="1768815"/>
                </a:lnTo>
                <a:close/>
              </a:path>
              <a:path w="5105400" h="2286000" fill="none" extrusionOk="0">
                <a:moveTo>
                  <a:pt x="0" y="1768815"/>
                </a:moveTo>
                <a:lnTo>
                  <a:pt x="1768815" y="0"/>
                </a:lnTo>
                <a:lnTo>
                  <a:pt x="5105400" y="0"/>
                </a:lnTo>
                <a:lnTo>
                  <a:pt x="5105400" y="517185"/>
                </a:lnTo>
                <a:lnTo>
                  <a:pt x="3336585" y="2286000"/>
                </a:lnTo>
                <a:lnTo>
                  <a:pt x="0" y="2286000"/>
                </a:lnTo>
                <a:lnTo>
                  <a:pt x="0" y="1768815"/>
                </a:lnTo>
                <a:close/>
                <a:moveTo>
                  <a:pt x="0" y="1768815"/>
                </a:moveTo>
                <a:lnTo>
                  <a:pt x="3336585" y="1768815"/>
                </a:lnTo>
                <a:lnTo>
                  <a:pt x="5105400" y="0"/>
                </a:lnTo>
                <a:moveTo>
                  <a:pt x="3336585" y="1768815"/>
                </a:moveTo>
                <a:lnTo>
                  <a:pt x="3336585" y="2286000"/>
                </a:lnTo>
              </a:path>
            </a:pathLst>
          </a:custGeom>
          <a:blipFill>
            <a:blip r:embed="rId4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8" name="立方體 357"/>
          <p:cNvSpPr/>
          <p:nvPr/>
        </p:nvSpPr>
        <p:spPr bwMode="auto">
          <a:xfrm>
            <a:off x="5498830" y="2619951"/>
            <a:ext cx="3061968" cy="2467855"/>
          </a:xfrm>
          <a:prstGeom prst="cube">
            <a:avLst>
              <a:gd name="adj" fmla="val 4320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59" name="直線接點 358"/>
          <p:cNvCxnSpPr/>
          <p:nvPr/>
        </p:nvCxnSpPr>
        <p:spPr bwMode="auto">
          <a:xfrm>
            <a:off x="6047242" y="3122662"/>
            <a:ext cx="201084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0" name="直線接點 359"/>
          <p:cNvCxnSpPr/>
          <p:nvPr/>
        </p:nvCxnSpPr>
        <p:spPr bwMode="auto">
          <a:xfrm>
            <a:off x="5773036" y="3396868"/>
            <a:ext cx="201084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1" name="直線接點 360"/>
          <p:cNvCxnSpPr/>
          <p:nvPr/>
        </p:nvCxnSpPr>
        <p:spPr bwMode="auto">
          <a:xfrm>
            <a:off x="6275747" y="2894157"/>
            <a:ext cx="201084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2" name="直線接點 361"/>
          <p:cNvCxnSpPr/>
          <p:nvPr/>
        </p:nvCxnSpPr>
        <p:spPr bwMode="auto">
          <a:xfrm>
            <a:off x="7783881" y="3396868"/>
            <a:ext cx="0" cy="14167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3" name="直線接點 362"/>
          <p:cNvCxnSpPr/>
          <p:nvPr/>
        </p:nvCxnSpPr>
        <p:spPr bwMode="auto">
          <a:xfrm>
            <a:off x="8058087" y="3122662"/>
            <a:ext cx="0" cy="14167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4" name="直線接點 363"/>
          <p:cNvCxnSpPr/>
          <p:nvPr/>
        </p:nvCxnSpPr>
        <p:spPr bwMode="auto">
          <a:xfrm>
            <a:off x="8286592" y="2894157"/>
            <a:ext cx="0" cy="14167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5" name="直線接點 364"/>
          <p:cNvCxnSpPr>
            <a:stCxn id="358" idx="1"/>
            <a:endCxn id="358" idx="0"/>
          </p:cNvCxnSpPr>
          <p:nvPr/>
        </p:nvCxnSpPr>
        <p:spPr bwMode="auto">
          <a:xfrm flipV="1">
            <a:off x="6496683" y="2619951"/>
            <a:ext cx="1066261" cy="106626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6" name="直線接點 365"/>
          <p:cNvCxnSpPr/>
          <p:nvPr/>
        </p:nvCxnSpPr>
        <p:spPr bwMode="auto">
          <a:xfrm flipV="1">
            <a:off x="7006963" y="2619951"/>
            <a:ext cx="1047975" cy="106626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7" name="直線接點 366"/>
          <p:cNvCxnSpPr/>
          <p:nvPr/>
        </p:nvCxnSpPr>
        <p:spPr bwMode="auto">
          <a:xfrm flipV="1">
            <a:off x="6001541" y="2619951"/>
            <a:ext cx="1047975" cy="106626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" name="直線接點 367"/>
          <p:cNvCxnSpPr/>
          <p:nvPr/>
        </p:nvCxnSpPr>
        <p:spPr bwMode="auto">
          <a:xfrm>
            <a:off x="6001541" y="3686212"/>
            <a:ext cx="0" cy="14015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9" name="直線接點 368"/>
          <p:cNvCxnSpPr>
            <a:stCxn id="358" idx="1"/>
            <a:endCxn id="358" idx="3"/>
          </p:cNvCxnSpPr>
          <p:nvPr/>
        </p:nvCxnSpPr>
        <p:spPr bwMode="auto">
          <a:xfrm>
            <a:off x="6496683" y="3686212"/>
            <a:ext cx="0" cy="14015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0" name="直線接點 369"/>
          <p:cNvCxnSpPr/>
          <p:nvPr/>
        </p:nvCxnSpPr>
        <p:spPr bwMode="auto">
          <a:xfrm>
            <a:off x="7006963" y="3686212"/>
            <a:ext cx="0" cy="14015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1" name="直線接點 370"/>
          <p:cNvCxnSpPr>
            <a:stCxn id="358" idx="2"/>
            <a:endCxn id="358" idx="4"/>
          </p:cNvCxnSpPr>
          <p:nvPr/>
        </p:nvCxnSpPr>
        <p:spPr bwMode="auto">
          <a:xfrm>
            <a:off x="5498830" y="4387009"/>
            <a:ext cx="199570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2" name="直線接點 371"/>
          <p:cNvCxnSpPr/>
          <p:nvPr/>
        </p:nvCxnSpPr>
        <p:spPr bwMode="auto">
          <a:xfrm>
            <a:off x="5498830" y="4722198"/>
            <a:ext cx="199570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3" name="直線接點 372"/>
          <p:cNvCxnSpPr/>
          <p:nvPr/>
        </p:nvCxnSpPr>
        <p:spPr bwMode="auto">
          <a:xfrm>
            <a:off x="5498830" y="4036683"/>
            <a:ext cx="199570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4" name="直線接點 373"/>
          <p:cNvCxnSpPr>
            <a:stCxn id="358" idx="4"/>
            <a:endCxn id="358" idx="5"/>
          </p:cNvCxnSpPr>
          <p:nvPr/>
        </p:nvCxnSpPr>
        <p:spPr bwMode="auto">
          <a:xfrm flipV="1">
            <a:off x="7494537" y="3320748"/>
            <a:ext cx="1066261" cy="106626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5" name="直線接點 374"/>
          <p:cNvCxnSpPr/>
          <p:nvPr/>
        </p:nvCxnSpPr>
        <p:spPr bwMode="auto">
          <a:xfrm flipV="1">
            <a:off x="7494537" y="2985559"/>
            <a:ext cx="1063112" cy="10479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6" name="直線接點 375"/>
          <p:cNvCxnSpPr/>
          <p:nvPr/>
        </p:nvCxnSpPr>
        <p:spPr bwMode="auto">
          <a:xfrm flipV="1">
            <a:off x="7494537" y="3674223"/>
            <a:ext cx="1066261" cy="10479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7" name="矩形 376"/>
          <p:cNvSpPr/>
          <p:nvPr/>
        </p:nvSpPr>
        <p:spPr bwMode="auto">
          <a:xfrm>
            <a:off x="5773036" y="5224909"/>
            <a:ext cx="502711" cy="18280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8" name="矩形 377"/>
          <p:cNvSpPr/>
          <p:nvPr/>
        </p:nvSpPr>
        <p:spPr bwMode="auto">
          <a:xfrm>
            <a:off x="6687056" y="5224909"/>
            <a:ext cx="502711" cy="18280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82" name="群組 381"/>
          <p:cNvGrpSpPr/>
          <p:nvPr/>
        </p:nvGrpSpPr>
        <p:grpSpPr>
          <a:xfrm>
            <a:off x="6092943" y="3752799"/>
            <a:ext cx="340938" cy="238183"/>
            <a:chOff x="714374" y="2574665"/>
            <a:chExt cx="568466" cy="397136"/>
          </a:xfrm>
        </p:grpSpPr>
        <p:sp>
          <p:nvSpPr>
            <p:cNvPr id="515" name="矩形 514"/>
            <p:cNvSpPr/>
            <p:nvPr/>
          </p:nvSpPr>
          <p:spPr bwMode="auto">
            <a:xfrm>
              <a:off x="714375" y="2574665"/>
              <a:ext cx="504826" cy="3971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16" name="文字方塊 515"/>
            <p:cNvSpPr txBox="1"/>
            <p:nvPr/>
          </p:nvSpPr>
          <p:spPr>
            <a:xfrm>
              <a:off x="714374" y="2660340"/>
              <a:ext cx="21258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PN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17" name="文字方塊 516"/>
            <p:cNvSpPr txBox="1"/>
            <p:nvPr/>
          </p:nvSpPr>
          <p:spPr>
            <a:xfrm>
              <a:off x="717621" y="2812740"/>
              <a:ext cx="27297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Qty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18" name="文字方塊 517"/>
            <p:cNvSpPr txBox="1"/>
            <p:nvPr/>
          </p:nvSpPr>
          <p:spPr>
            <a:xfrm>
              <a:off x="955536" y="2706505"/>
              <a:ext cx="327304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Lot Number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83" name="群組 382"/>
          <p:cNvGrpSpPr/>
          <p:nvPr/>
        </p:nvGrpSpPr>
        <p:grpSpPr>
          <a:xfrm>
            <a:off x="6092943" y="4082384"/>
            <a:ext cx="340938" cy="238183"/>
            <a:chOff x="714374" y="2574665"/>
            <a:chExt cx="568466" cy="397136"/>
          </a:xfrm>
        </p:grpSpPr>
        <p:sp>
          <p:nvSpPr>
            <p:cNvPr id="511" name="矩形 510"/>
            <p:cNvSpPr/>
            <p:nvPr/>
          </p:nvSpPr>
          <p:spPr bwMode="auto">
            <a:xfrm>
              <a:off x="714375" y="2574665"/>
              <a:ext cx="504826" cy="3971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12" name="文字方塊 511"/>
            <p:cNvSpPr txBox="1"/>
            <p:nvPr/>
          </p:nvSpPr>
          <p:spPr>
            <a:xfrm>
              <a:off x="714374" y="2660340"/>
              <a:ext cx="21258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PN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13" name="文字方塊 512"/>
            <p:cNvSpPr txBox="1"/>
            <p:nvPr/>
          </p:nvSpPr>
          <p:spPr>
            <a:xfrm>
              <a:off x="717621" y="2812740"/>
              <a:ext cx="27297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Qty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14" name="文字方塊 513"/>
            <p:cNvSpPr txBox="1"/>
            <p:nvPr/>
          </p:nvSpPr>
          <p:spPr>
            <a:xfrm>
              <a:off x="955536" y="2706505"/>
              <a:ext cx="327304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Lot Number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84" name="群組 383"/>
          <p:cNvGrpSpPr/>
          <p:nvPr/>
        </p:nvGrpSpPr>
        <p:grpSpPr>
          <a:xfrm>
            <a:off x="6092943" y="4438314"/>
            <a:ext cx="340938" cy="238183"/>
            <a:chOff x="714374" y="2574665"/>
            <a:chExt cx="568466" cy="397136"/>
          </a:xfrm>
        </p:grpSpPr>
        <p:sp>
          <p:nvSpPr>
            <p:cNvPr id="507" name="矩形 506"/>
            <p:cNvSpPr/>
            <p:nvPr/>
          </p:nvSpPr>
          <p:spPr bwMode="auto">
            <a:xfrm>
              <a:off x="714375" y="2574665"/>
              <a:ext cx="504826" cy="3971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08" name="文字方塊 507"/>
            <p:cNvSpPr txBox="1"/>
            <p:nvPr/>
          </p:nvSpPr>
          <p:spPr>
            <a:xfrm>
              <a:off x="714374" y="2660340"/>
              <a:ext cx="21258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PN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09" name="文字方塊 508"/>
            <p:cNvSpPr txBox="1"/>
            <p:nvPr/>
          </p:nvSpPr>
          <p:spPr>
            <a:xfrm>
              <a:off x="717621" y="2812740"/>
              <a:ext cx="27297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Qty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10" name="文字方塊 509"/>
            <p:cNvSpPr txBox="1"/>
            <p:nvPr/>
          </p:nvSpPr>
          <p:spPr>
            <a:xfrm>
              <a:off x="955536" y="2706505"/>
              <a:ext cx="327304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Lot Number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85" name="群組 384"/>
          <p:cNvGrpSpPr/>
          <p:nvPr/>
        </p:nvGrpSpPr>
        <p:grpSpPr>
          <a:xfrm>
            <a:off x="6092943" y="4767899"/>
            <a:ext cx="340938" cy="238183"/>
            <a:chOff x="714374" y="2574665"/>
            <a:chExt cx="568466" cy="397136"/>
          </a:xfrm>
        </p:grpSpPr>
        <p:sp>
          <p:nvSpPr>
            <p:cNvPr id="503" name="矩形 502"/>
            <p:cNvSpPr/>
            <p:nvPr/>
          </p:nvSpPr>
          <p:spPr bwMode="auto">
            <a:xfrm>
              <a:off x="714375" y="2574665"/>
              <a:ext cx="504826" cy="3971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04" name="文字方塊 503"/>
            <p:cNvSpPr txBox="1"/>
            <p:nvPr/>
          </p:nvSpPr>
          <p:spPr>
            <a:xfrm>
              <a:off x="714374" y="2660340"/>
              <a:ext cx="21258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PN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05" name="文字方塊 504"/>
            <p:cNvSpPr txBox="1"/>
            <p:nvPr/>
          </p:nvSpPr>
          <p:spPr>
            <a:xfrm>
              <a:off x="717621" y="2812740"/>
              <a:ext cx="27297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Qty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06" name="文字方塊 505"/>
            <p:cNvSpPr txBox="1"/>
            <p:nvPr/>
          </p:nvSpPr>
          <p:spPr>
            <a:xfrm>
              <a:off x="955536" y="2706505"/>
              <a:ext cx="327304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Lot Number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86" name="群組 385"/>
          <p:cNvGrpSpPr/>
          <p:nvPr/>
        </p:nvGrpSpPr>
        <p:grpSpPr>
          <a:xfrm>
            <a:off x="6595654" y="3758032"/>
            <a:ext cx="340938" cy="238183"/>
            <a:chOff x="714374" y="2574665"/>
            <a:chExt cx="568466" cy="397136"/>
          </a:xfrm>
        </p:grpSpPr>
        <p:sp>
          <p:nvSpPr>
            <p:cNvPr id="499" name="矩形 498"/>
            <p:cNvSpPr/>
            <p:nvPr/>
          </p:nvSpPr>
          <p:spPr bwMode="auto">
            <a:xfrm>
              <a:off x="714375" y="2574665"/>
              <a:ext cx="504826" cy="3971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00" name="文字方塊 499"/>
            <p:cNvSpPr txBox="1"/>
            <p:nvPr/>
          </p:nvSpPr>
          <p:spPr>
            <a:xfrm>
              <a:off x="714374" y="2660340"/>
              <a:ext cx="21258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PN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01" name="文字方塊 500"/>
            <p:cNvSpPr txBox="1"/>
            <p:nvPr/>
          </p:nvSpPr>
          <p:spPr>
            <a:xfrm>
              <a:off x="717621" y="2812740"/>
              <a:ext cx="27297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Qty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02" name="文字方塊 501"/>
            <p:cNvSpPr txBox="1"/>
            <p:nvPr/>
          </p:nvSpPr>
          <p:spPr>
            <a:xfrm>
              <a:off x="955536" y="2706505"/>
              <a:ext cx="327304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Lot Number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87" name="群組 386"/>
          <p:cNvGrpSpPr/>
          <p:nvPr/>
        </p:nvGrpSpPr>
        <p:grpSpPr>
          <a:xfrm>
            <a:off x="6595654" y="4087617"/>
            <a:ext cx="340938" cy="238183"/>
            <a:chOff x="714374" y="2574665"/>
            <a:chExt cx="568466" cy="397136"/>
          </a:xfrm>
        </p:grpSpPr>
        <p:sp>
          <p:nvSpPr>
            <p:cNvPr id="495" name="矩形 494"/>
            <p:cNvSpPr/>
            <p:nvPr/>
          </p:nvSpPr>
          <p:spPr bwMode="auto">
            <a:xfrm>
              <a:off x="714375" y="2574665"/>
              <a:ext cx="504826" cy="3971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96" name="文字方塊 495"/>
            <p:cNvSpPr txBox="1"/>
            <p:nvPr/>
          </p:nvSpPr>
          <p:spPr>
            <a:xfrm>
              <a:off x="714374" y="2660340"/>
              <a:ext cx="21258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PN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97" name="文字方塊 496"/>
            <p:cNvSpPr txBox="1"/>
            <p:nvPr/>
          </p:nvSpPr>
          <p:spPr>
            <a:xfrm>
              <a:off x="717621" y="2812740"/>
              <a:ext cx="27297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Qty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98" name="文字方塊 497"/>
            <p:cNvSpPr txBox="1"/>
            <p:nvPr/>
          </p:nvSpPr>
          <p:spPr>
            <a:xfrm>
              <a:off x="955536" y="2706505"/>
              <a:ext cx="327304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Lot Number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88" name="群組 387"/>
          <p:cNvGrpSpPr/>
          <p:nvPr/>
        </p:nvGrpSpPr>
        <p:grpSpPr>
          <a:xfrm>
            <a:off x="6595654" y="4443548"/>
            <a:ext cx="340938" cy="238183"/>
            <a:chOff x="714374" y="2574665"/>
            <a:chExt cx="568466" cy="397136"/>
          </a:xfrm>
        </p:grpSpPr>
        <p:sp>
          <p:nvSpPr>
            <p:cNvPr id="491" name="矩形 490"/>
            <p:cNvSpPr/>
            <p:nvPr/>
          </p:nvSpPr>
          <p:spPr bwMode="auto">
            <a:xfrm>
              <a:off x="714375" y="2574665"/>
              <a:ext cx="504826" cy="3971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92" name="文字方塊 491"/>
            <p:cNvSpPr txBox="1"/>
            <p:nvPr/>
          </p:nvSpPr>
          <p:spPr>
            <a:xfrm>
              <a:off x="714374" y="2660340"/>
              <a:ext cx="21258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PN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93" name="文字方塊 492"/>
            <p:cNvSpPr txBox="1"/>
            <p:nvPr/>
          </p:nvSpPr>
          <p:spPr>
            <a:xfrm>
              <a:off x="717621" y="2812740"/>
              <a:ext cx="27297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Qty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94" name="文字方塊 493"/>
            <p:cNvSpPr txBox="1"/>
            <p:nvPr/>
          </p:nvSpPr>
          <p:spPr>
            <a:xfrm>
              <a:off x="955536" y="2706505"/>
              <a:ext cx="327304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Lot Number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89" name="群組 388"/>
          <p:cNvGrpSpPr/>
          <p:nvPr/>
        </p:nvGrpSpPr>
        <p:grpSpPr>
          <a:xfrm>
            <a:off x="6595654" y="4773132"/>
            <a:ext cx="340938" cy="238183"/>
            <a:chOff x="714374" y="2574665"/>
            <a:chExt cx="568466" cy="397136"/>
          </a:xfrm>
        </p:grpSpPr>
        <p:sp>
          <p:nvSpPr>
            <p:cNvPr id="487" name="矩形 486"/>
            <p:cNvSpPr/>
            <p:nvPr/>
          </p:nvSpPr>
          <p:spPr bwMode="auto">
            <a:xfrm>
              <a:off x="714375" y="2574665"/>
              <a:ext cx="504826" cy="3971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88" name="文字方塊 487"/>
            <p:cNvSpPr txBox="1"/>
            <p:nvPr/>
          </p:nvSpPr>
          <p:spPr>
            <a:xfrm>
              <a:off x="714374" y="2660340"/>
              <a:ext cx="21258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PN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89" name="文字方塊 488"/>
            <p:cNvSpPr txBox="1"/>
            <p:nvPr/>
          </p:nvSpPr>
          <p:spPr>
            <a:xfrm>
              <a:off x="717621" y="2812740"/>
              <a:ext cx="27297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Qty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90" name="文字方塊 489"/>
            <p:cNvSpPr txBox="1"/>
            <p:nvPr/>
          </p:nvSpPr>
          <p:spPr>
            <a:xfrm>
              <a:off x="955536" y="2706505"/>
              <a:ext cx="327304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Lot Number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90" name="群組 389"/>
          <p:cNvGrpSpPr/>
          <p:nvPr/>
        </p:nvGrpSpPr>
        <p:grpSpPr>
          <a:xfrm>
            <a:off x="7488644" y="3579672"/>
            <a:ext cx="340938" cy="238183"/>
            <a:chOff x="714374" y="2574665"/>
            <a:chExt cx="568466" cy="397136"/>
          </a:xfrm>
          <a:scene3d>
            <a:camera prst="orthographicFront">
              <a:rot lat="19200000" lon="3300000" rev="0"/>
            </a:camera>
            <a:lightRig rig="threePt" dir="t"/>
          </a:scene3d>
        </p:grpSpPr>
        <p:sp>
          <p:nvSpPr>
            <p:cNvPr id="483" name="矩形 482"/>
            <p:cNvSpPr/>
            <p:nvPr/>
          </p:nvSpPr>
          <p:spPr bwMode="auto">
            <a:xfrm>
              <a:off x="714375" y="2574665"/>
              <a:ext cx="504826" cy="3971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84" name="文字方塊 483"/>
            <p:cNvSpPr txBox="1"/>
            <p:nvPr/>
          </p:nvSpPr>
          <p:spPr>
            <a:xfrm>
              <a:off x="714374" y="2660340"/>
              <a:ext cx="21258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PN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85" name="文字方塊 484"/>
            <p:cNvSpPr txBox="1"/>
            <p:nvPr/>
          </p:nvSpPr>
          <p:spPr>
            <a:xfrm>
              <a:off x="717621" y="2812740"/>
              <a:ext cx="27297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Qty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86" name="文字方塊 485"/>
            <p:cNvSpPr txBox="1"/>
            <p:nvPr/>
          </p:nvSpPr>
          <p:spPr>
            <a:xfrm>
              <a:off x="955536" y="2706505"/>
              <a:ext cx="327304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Lot Number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91" name="群組 390"/>
          <p:cNvGrpSpPr/>
          <p:nvPr/>
        </p:nvGrpSpPr>
        <p:grpSpPr>
          <a:xfrm>
            <a:off x="7488644" y="3935603"/>
            <a:ext cx="340938" cy="238183"/>
            <a:chOff x="714374" y="2574665"/>
            <a:chExt cx="568466" cy="397136"/>
          </a:xfrm>
          <a:scene3d>
            <a:camera prst="orthographicFront">
              <a:rot lat="19200000" lon="3300000" rev="0"/>
            </a:camera>
            <a:lightRig rig="threePt" dir="t"/>
          </a:scene3d>
        </p:grpSpPr>
        <p:sp>
          <p:nvSpPr>
            <p:cNvPr id="479" name="矩形 478"/>
            <p:cNvSpPr/>
            <p:nvPr/>
          </p:nvSpPr>
          <p:spPr bwMode="auto">
            <a:xfrm>
              <a:off x="714375" y="2574665"/>
              <a:ext cx="504826" cy="3971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80" name="文字方塊 479"/>
            <p:cNvSpPr txBox="1"/>
            <p:nvPr/>
          </p:nvSpPr>
          <p:spPr>
            <a:xfrm>
              <a:off x="714374" y="2660340"/>
              <a:ext cx="21258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PN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81" name="文字方塊 480"/>
            <p:cNvSpPr txBox="1"/>
            <p:nvPr/>
          </p:nvSpPr>
          <p:spPr>
            <a:xfrm>
              <a:off x="717621" y="2812740"/>
              <a:ext cx="27297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Qty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82" name="文字方塊 481"/>
            <p:cNvSpPr txBox="1"/>
            <p:nvPr/>
          </p:nvSpPr>
          <p:spPr>
            <a:xfrm>
              <a:off x="955536" y="2706505"/>
              <a:ext cx="327304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Lot Number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92" name="群組 391"/>
          <p:cNvGrpSpPr/>
          <p:nvPr/>
        </p:nvGrpSpPr>
        <p:grpSpPr>
          <a:xfrm>
            <a:off x="7488644" y="4301211"/>
            <a:ext cx="340938" cy="238183"/>
            <a:chOff x="714374" y="2574665"/>
            <a:chExt cx="568466" cy="397136"/>
          </a:xfrm>
          <a:scene3d>
            <a:camera prst="orthographicFront">
              <a:rot lat="19200000" lon="3300000" rev="0"/>
            </a:camera>
            <a:lightRig rig="threePt" dir="t"/>
          </a:scene3d>
        </p:grpSpPr>
        <p:sp>
          <p:nvSpPr>
            <p:cNvPr id="475" name="矩形 474"/>
            <p:cNvSpPr/>
            <p:nvPr/>
          </p:nvSpPr>
          <p:spPr bwMode="auto">
            <a:xfrm>
              <a:off x="714375" y="2574665"/>
              <a:ext cx="504826" cy="3971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76" name="文字方塊 475"/>
            <p:cNvSpPr txBox="1"/>
            <p:nvPr/>
          </p:nvSpPr>
          <p:spPr>
            <a:xfrm>
              <a:off x="714374" y="2660340"/>
              <a:ext cx="21258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PN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77" name="文字方塊 476"/>
            <p:cNvSpPr txBox="1"/>
            <p:nvPr/>
          </p:nvSpPr>
          <p:spPr>
            <a:xfrm>
              <a:off x="717621" y="2812740"/>
              <a:ext cx="27297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Qty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78" name="文字方塊 477"/>
            <p:cNvSpPr txBox="1"/>
            <p:nvPr/>
          </p:nvSpPr>
          <p:spPr>
            <a:xfrm>
              <a:off x="955536" y="2706505"/>
              <a:ext cx="327304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Lot Number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93" name="群組 392"/>
          <p:cNvGrpSpPr/>
          <p:nvPr/>
        </p:nvGrpSpPr>
        <p:grpSpPr>
          <a:xfrm>
            <a:off x="7488644" y="4621118"/>
            <a:ext cx="340938" cy="238183"/>
            <a:chOff x="714374" y="2574665"/>
            <a:chExt cx="568466" cy="397136"/>
          </a:xfrm>
          <a:scene3d>
            <a:camera prst="orthographicFront">
              <a:rot lat="19200000" lon="3300000" rev="0"/>
            </a:camera>
            <a:lightRig rig="threePt" dir="t"/>
          </a:scene3d>
        </p:grpSpPr>
        <p:sp>
          <p:nvSpPr>
            <p:cNvPr id="471" name="矩形 470"/>
            <p:cNvSpPr/>
            <p:nvPr/>
          </p:nvSpPr>
          <p:spPr bwMode="auto">
            <a:xfrm>
              <a:off x="714375" y="2574665"/>
              <a:ext cx="504826" cy="3971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72" name="文字方塊 471"/>
            <p:cNvSpPr txBox="1"/>
            <p:nvPr/>
          </p:nvSpPr>
          <p:spPr>
            <a:xfrm>
              <a:off x="714374" y="2660340"/>
              <a:ext cx="21258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PN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73" name="文字方塊 472"/>
            <p:cNvSpPr txBox="1"/>
            <p:nvPr/>
          </p:nvSpPr>
          <p:spPr>
            <a:xfrm>
              <a:off x="717621" y="2812740"/>
              <a:ext cx="27297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Qty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74" name="文字方塊 473"/>
            <p:cNvSpPr txBox="1"/>
            <p:nvPr/>
          </p:nvSpPr>
          <p:spPr>
            <a:xfrm>
              <a:off x="955536" y="2706505"/>
              <a:ext cx="327304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Lot Number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94" name="群組 393"/>
          <p:cNvGrpSpPr/>
          <p:nvPr/>
        </p:nvGrpSpPr>
        <p:grpSpPr>
          <a:xfrm>
            <a:off x="7762850" y="3305466"/>
            <a:ext cx="340938" cy="238183"/>
            <a:chOff x="714374" y="2574665"/>
            <a:chExt cx="568466" cy="397136"/>
          </a:xfrm>
          <a:scene3d>
            <a:camera prst="orthographicFront">
              <a:rot lat="19200000" lon="3300000" rev="0"/>
            </a:camera>
            <a:lightRig rig="threePt" dir="t"/>
          </a:scene3d>
        </p:grpSpPr>
        <p:sp>
          <p:nvSpPr>
            <p:cNvPr id="467" name="矩形 466"/>
            <p:cNvSpPr/>
            <p:nvPr/>
          </p:nvSpPr>
          <p:spPr bwMode="auto">
            <a:xfrm>
              <a:off x="714375" y="2574665"/>
              <a:ext cx="504826" cy="3971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68" name="文字方塊 467"/>
            <p:cNvSpPr txBox="1"/>
            <p:nvPr/>
          </p:nvSpPr>
          <p:spPr>
            <a:xfrm>
              <a:off x="714374" y="2660340"/>
              <a:ext cx="21258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PN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69" name="文字方塊 468"/>
            <p:cNvSpPr txBox="1"/>
            <p:nvPr/>
          </p:nvSpPr>
          <p:spPr>
            <a:xfrm>
              <a:off x="717621" y="2812740"/>
              <a:ext cx="27297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Qty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70" name="文字方塊 469"/>
            <p:cNvSpPr txBox="1"/>
            <p:nvPr/>
          </p:nvSpPr>
          <p:spPr>
            <a:xfrm>
              <a:off x="955536" y="2706505"/>
              <a:ext cx="327304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Lot Number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95" name="群組 394"/>
          <p:cNvGrpSpPr/>
          <p:nvPr/>
        </p:nvGrpSpPr>
        <p:grpSpPr>
          <a:xfrm>
            <a:off x="7762850" y="3661397"/>
            <a:ext cx="340938" cy="238183"/>
            <a:chOff x="714374" y="2574665"/>
            <a:chExt cx="568466" cy="397136"/>
          </a:xfrm>
          <a:scene3d>
            <a:camera prst="orthographicFront">
              <a:rot lat="19200000" lon="3300000" rev="0"/>
            </a:camera>
            <a:lightRig rig="threePt" dir="t"/>
          </a:scene3d>
        </p:grpSpPr>
        <p:sp>
          <p:nvSpPr>
            <p:cNvPr id="463" name="矩形 462"/>
            <p:cNvSpPr/>
            <p:nvPr/>
          </p:nvSpPr>
          <p:spPr bwMode="auto">
            <a:xfrm>
              <a:off x="714375" y="2574665"/>
              <a:ext cx="504826" cy="3971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64" name="文字方塊 463"/>
            <p:cNvSpPr txBox="1"/>
            <p:nvPr/>
          </p:nvSpPr>
          <p:spPr>
            <a:xfrm>
              <a:off x="714374" y="2660340"/>
              <a:ext cx="21258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PN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65" name="文字方塊 464"/>
            <p:cNvSpPr txBox="1"/>
            <p:nvPr/>
          </p:nvSpPr>
          <p:spPr>
            <a:xfrm>
              <a:off x="717621" y="2812740"/>
              <a:ext cx="27297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Qty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66" name="文字方塊 465"/>
            <p:cNvSpPr txBox="1"/>
            <p:nvPr/>
          </p:nvSpPr>
          <p:spPr>
            <a:xfrm>
              <a:off x="955536" y="2706505"/>
              <a:ext cx="327304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Lot Number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96" name="群組 395"/>
          <p:cNvGrpSpPr/>
          <p:nvPr/>
        </p:nvGrpSpPr>
        <p:grpSpPr>
          <a:xfrm>
            <a:off x="7762850" y="4027005"/>
            <a:ext cx="340938" cy="238183"/>
            <a:chOff x="714374" y="2574665"/>
            <a:chExt cx="568466" cy="397136"/>
          </a:xfrm>
          <a:scene3d>
            <a:camera prst="orthographicFront">
              <a:rot lat="19200000" lon="3300000" rev="0"/>
            </a:camera>
            <a:lightRig rig="threePt" dir="t"/>
          </a:scene3d>
        </p:grpSpPr>
        <p:sp>
          <p:nvSpPr>
            <p:cNvPr id="459" name="矩形 458"/>
            <p:cNvSpPr/>
            <p:nvPr/>
          </p:nvSpPr>
          <p:spPr bwMode="auto">
            <a:xfrm>
              <a:off x="714375" y="2574665"/>
              <a:ext cx="504826" cy="3971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60" name="文字方塊 459"/>
            <p:cNvSpPr txBox="1"/>
            <p:nvPr/>
          </p:nvSpPr>
          <p:spPr>
            <a:xfrm>
              <a:off x="714374" y="2660340"/>
              <a:ext cx="21258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PN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61" name="文字方塊 460"/>
            <p:cNvSpPr txBox="1"/>
            <p:nvPr/>
          </p:nvSpPr>
          <p:spPr>
            <a:xfrm>
              <a:off x="717621" y="2812740"/>
              <a:ext cx="27297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Qty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62" name="文字方塊 461"/>
            <p:cNvSpPr txBox="1"/>
            <p:nvPr/>
          </p:nvSpPr>
          <p:spPr>
            <a:xfrm>
              <a:off x="955536" y="2706505"/>
              <a:ext cx="327304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Lot Number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97" name="群組 396"/>
          <p:cNvGrpSpPr/>
          <p:nvPr/>
        </p:nvGrpSpPr>
        <p:grpSpPr>
          <a:xfrm>
            <a:off x="7762850" y="4346912"/>
            <a:ext cx="340938" cy="238183"/>
            <a:chOff x="714374" y="2574665"/>
            <a:chExt cx="568466" cy="397136"/>
          </a:xfrm>
          <a:scene3d>
            <a:camera prst="orthographicFront">
              <a:rot lat="19200000" lon="3300000" rev="0"/>
            </a:camera>
            <a:lightRig rig="threePt" dir="t"/>
          </a:scene3d>
        </p:grpSpPr>
        <p:sp>
          <p:nvSpPr>
            <p:cNvPr id="455" name="矩形 454"/>
            <p:cNvSpPr/>
            <p:nvPr/>
          </p:nvSpPr>
          <p:spPr bwMode="auto">
            <a:xfrm>
              <a:off x="714375" y="2574665"/>
              <a:ext cx="504826" cy="3971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56" name="文字方塊 455"/>
            <p:cNvSpPr txBox="1"/>
            <p:nvPr/>
          </p:nvSpPr>
          <p:spPr>
            <a:xfrm>
              <a:off x="714374" y="2660340"/>
              <a:ext cx="21258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PN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57" name="文字方塊 456"/>
            <p:cNvSpPr txBox="1"/>
            <p:nvPr/>
          </p:nvSpPr>
          <p:spPr>
            <a:xfrm>
              <a:off x="717621" y="2812740"/>
              <a:ext cx="27297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Qty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58" name="文字方塊 457"/>
            <p:cNvSpPr txBox="1"/>
            <p:nvPr/>
          </p:nvSpPr>
          <p:spPr>
            <a:xfrm>
              <a:off x="955536" y="2706505"/>
              <a:ext cx="327304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Lot Number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98" name="群組 397"/>
          <p:cNvGrpSpPr/>
          <p:nvPr/>
        </p:nvGrpSpPr>
        <p:grpSpPr>
          <a:xfrm>
            <a:off x="8012386" y="3076961"/>
            <a:ext cx="340938" cy="238183"/>
            <a:chOff x="714374" y="2574665"/>
            <a:chExt cx="568466" cy="397136"/>
          </a:xfrm>
          <a:scene3d>
            <a:camera prst="orthographicFront">
              <a:rot lat="19200000" lon="3300000" rev="0"/>
            </a:camera>
            <a:lightRig rig="threePt" dir="t"/>
          </a:scene3d>
        </p:grpSpPr>
        <p:sp>
          <p:nvSpPr>
            <p:cNvPr id="451" name="矩形 450"/>
            <p:cNvSpPr/>
            <p:nvPr/>
          </p:nvSpPr>
          <p:spPr bwMode="auto">
            <a:xfrm>
              <a:off x="714375" y="2574665"/>
              <a:ext cx="504826" cy="3971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52" name="文字方塊 451"/>
            <p:cNvSpPr txBox="1"/>
            <p:nvPr/>
          </p:nvSpPr>
          <p:spPr>
            <a:xfrm>
              <a:off x="714374" y="2660340"/>
              <a:ext cx="21258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PN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53" name="文字方塊 452"/>
            <p:cNvSpPr txBox="1"/>
            <p:nvPr/>
          </p:nvSpPr>
          <p:spPr>
            <a:xfrm>
              <a:off x="717621" y="2812740"/>
              <a:ext cx="27297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Qty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54" name="文字方塊 453"/>
            <p:cNvSpPr txBox="1"/>
            <p:nvPr/>
          </p:nvSpPr>
          <p:spPr>
            <a:xfrm>
              <a:off x="955536" y="2706505"/>
              <a:ext cx="327304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Lot Number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99" name="群組 398"/>
          <p:cNvGrpSpPr/>
          <p:nvPr/>
        </p:nvGrpSpPr>
        <p:grpSpPr>
          <a:xfrm>
            <a:off x="8012386" y="3396868"/>
            <a:ext cx="340938" cy="238183"/>
            <a:chOff x="714374" y="2574665"/>
            <a:chExt cx="568466" cy="397136"/>
          </a:xfrm>
          <a:scene3d>
            <a:camera prst="orthographicFront">
              <a:rot lat="19200000" lon="3300000" rev="0"/>
            </a:camera>
            <a:lightRig rig="threePt" dir="t"/>
          </a:scene3d>
        </p:grpSpPr>
        <p:sp>
          <p:nvSpPr>
            <p:cNvPr id="447" name="矩形 446"/>
            <p:cNvSpPr/>
            <p:nvPr/>
          </p:nvSpPr>
          <p:spPr bwMode="auto">
            <a:xfrm>
              <a:off x="714375" y="2574665"/>
              <a:ext cx="504826" cy="3971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48" name="文字方塊 447"/>
            <p:cNvSpPr txBox="1"/>
            <p:nvPr/>
          </p:nvSpPr>
          <p:spPr>
            <a:xfrm>
              <a:off x="714374" y="2660340"/>
              <a:ext cx="21258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PN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49" name="文字方塊 448"/>
            <p:cNvSpPr txBox="1"/>
            <p:nvPr/>
          </p:nvSpPr>
          <p:spPr>
            <a:xfrm>
              <a:off x="717621" y="2812740"/>
              <a:ext cx="27297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Qty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50" name="文字方塊 449"/>
            <p:cNvSpPr txBox="1"/>
            <p:nvPr/>
          </p:nvSpPr>
          <p:spPr>
            <a:xfrm>
              <a:off x="955536" y="2706505"/>
              <a:ext cx="327304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Lot Number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400" name="群組 399"/>
          <p:cNvGrpSpPr/>
          <p:nvPr/>
        </p:nvGrpSpPr>
        <p:grpSpPr>
          <a:xfrm>
            <a:off x="8012386" y="3762476"/>
            <a:ext cx="340938" cy="238183"/>
            <a:chOff x="714374" y="2574665"/>
            <a:chExt cx="568466" cy="397136"/>
          </a:xfrm>
          <a:scene3d>
            <a:camera prst="orthographicFront">
              <a:rot lat="19200000" lon="3300000" rev="0"/>
            </a:camera>
            <a:lightRig rig="threePt" dir="t"/>
          </a:scene3d>
        </p:grpSpPr>
        <p:sp>
          <p:nvSpPr>
            <p:cNvPr id="443" name="矩形 442"/>
            <p:cNvSpPr/>
            <p:nvPr/>
          </p:nvSpPr>
          <p:spPr bwMode="auto">
            <a:xfrm>
              <a:off x="714375" y="2574665"/>
              <a:ext cx="504826" cy="3971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44" name="文字方塊 443"/>
            <p:cNvSpPr txBox="1"/>
            <p:nvPr/>
          </p:nvSpPr>
          <p:spPr>
            <a:xfrm>
              <a:off x="714374" y="2660340"/>
              <a:ext cx="21258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PN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45" name="文字方塊 444"/>
            <p:cNvSpPr txBox="1"/>
            <p:nvPr/>
          </p:nvSpPr>
          <p:spPr>
            <a:xfrm>
              <a:off x="717621" y="2812740"/>
              <a:ext cx="27297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Qty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46" name="文字方塊 445"/>
            <p:cNvSpPr txBox="1"/>
            <p:nvPr/>
          </p:nvSpPr>
          <p:spPr>
            <a:xfrm>
              <a:off x="955536" y="2706505"/>
              <a:ext cx="327304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Lot Number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401" name="群組 400"/>
          <p:cNvGrpSpPr/>
          <p:nvPr/>
        </p:nvGrpSpPr>
        <p:grpSpPr>
          <a:xfrm>
            <a:off x="8012386" y="4082384"/>
            <a:ext cx="340938" cy="238183"/>
            <a:chOff x="714374" y="2574665"/>
            <a:chExt cx="568466" cy="397136"/>
          </a:xfrm>
          <a:scene3d>
            <a:camera prst="orthographicFront">
              <a:rot lat="19200000" lon="3300000" rev="0"/>
            </a:camera>
            <a:lightRig rig="threePt" dir="t"/>
          </a:scene3d>
        </p:grpSpPr>
        <p:sp>
          <p:nvSpPr>
            <p:cNvPr id="439" name="矩形 438"/>
            <p:cNvSpPr/>
            <p:nvPr/>
          </p:nvSpPr>
          <p:spPr bwMode="auto">
            <a:xfrm>
              <a:off x="714375" y="2574665"/>
              <a:ext cx="504826" cy="3971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40" name="文字方塊 439"/>
            <p:cNvSpPr txBox="1"/>
            <p:nvPr/>
          </p:nvSpPr>
          <p:spPr>
            <a:xfrm>
              <a:off x="714374" y="2660340"/>
              <a:ext cx="21258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PN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41" name="文字方塊 440"/>
            <p:cNvSpPr txBox="1"/>
            <p:nvPr/>
          </p:nvSpPr>
          <p:spPr>
            <a:xfrm>
              <a:off x="717621" y="2812740"/>
              <a:ext cx="27297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Qty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42" name="文字方塊 441"/>
            <p:cNvSpPr txBox="1"/>
            <p:nvPr/>
          </p:nvSpPr>
          <p:spPr>
            <a:xfrm>
              <a:off x="955536" y="2706505"/>
              <a:ext cx="327304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Lot Number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402" name="群組 401"/>
          <p:cNvGrpSpPr/>
          <p:nvPr/>
        </p:nvGrpSpPr>
        <p:grpSpPr>
          <a:xfrm>
            <a:off x="8265561" y="2848456"/>
            <a:ext cx="340938" cy="238183"/>
            <a:chOff x="714374" y="2574665"/>
            <a:chExt cx="568466" cy="397136"/>
          </a:xfrm>
          <a:scene3d>
            <a:camera prst="orthographicFront">
              <a:rot lat="19200000" lon="3300000" rev="0"/>
            </a:camera>
            <a:lightRig rig="threePt" dir="t"/>
          </a:scene3d>
        </p:grpSpPr>
        <p:sp>
          <p:nvSpPr>
            <p:cNvPr id="435" name="矩形 434"/>
            <p:cNvSpPr/>
            <p:nvPr/>
          </p:nvSpPr>
          <p:spPr bwMode="auto">
            <a:xfrm>
              <a:off x="714375" y="2574665"/>
              <a:ext cx="504826" cy="3971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36" name="文字方塊 435"/>
            <p:cNvSpPr txBox="1"/>
            <p:nvPr/>
          </p:nvSpPr>
          <p:spPr>
            <a:xfrm>
              <a:off x="714374" y="2660340"/>
              <a:ext cx="21258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PN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37" name="文字方塊 436"/>
            <p:cNvSpPr txBox="1"/>
            <p:nvPr/>
          </p:nvSpPr>
          <p:spPr>
            <a:xfrm>
              <a:off x="717621" y="2812740"/>
              <a:ext cx="27297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Qty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38" name="文字方塊 437"/>
            <p:cNvSpPr txBox="1"/>
            <p:nvPr/>
          </p:nvSpPr>
          <p:spPr>
            <a:xfrm>
              <a:off x="955536" y="2706505"/>
              <a:ext cx="327304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Lot Number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403" name="群組 402"/>
          <p:cNvGrpSpPr/>
          <p:nvPr/>
        </p:nvGrpSpPr>
        <p:grpSpPr>
          <a:xfrm>
            <a:off x="8265561" y="3168363"/>
            <a:ext cx="340938" cy="238183"/>
            <a:chOff x="714374" y="2574665"/>
            <a:chExt cx="568466" cy="397136"/>
          </a:xfrm>
          <a:scene3d>
            <a:camera prst="orthographicFront">
              <a:rot lat="19200000" lon="3300000" rev="0"/>
            </a:camera>
            <a:lightRig rig="threePt" dir="t"/>
          </a:scene3d>
        </p:grpSpPr>
        <p:sp>
          <p:nvSpPr>
            <p:cNvPr id="431" name="矩形 430"/>
            <p:cNvSpPr/>
            <p:nvPr/>
          </p:nvSpPr>
          <p:spPr bwMode="auto">
            <a:xfrm>
              <a:off x="714375" y="2574665"/>
              <a:ext cx="504826" cy="3971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32" name="文字方塊 431"/>
            <p:cNvSpPr txBox="1"/>
            <p:nvPr/>
          </p:nvSpPr>
          <p:spPr>
            <a:xfrm>
              <a:off x="714374" y="2660340"/>
              <a:ext cx="21258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PN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33" name="文字方塊 432"/>
            <p:cNvSpPr txBox="1"/>
            <p:nvPr/>
          </p:nvSpPr>
          <p:spPr>
            <a:xfrm>
              <a:off x="717621" y="2812740"/>
              <a:ext cx="27297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Qty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34" name="文字方塊 433"/>
            <p:cNvSpPr txBox="1"/>
            <p:nvPr/>
          </p:nvSpPr>
          <p:spPr>
            <a:xfrm>
              <a:off x="955536" y="2706505"/>
              <a:ext cx="327304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Lot Number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404" name="群組 403"/>
          <p:cNvGrpSpPr/>
          <p:nvPr/>
        </p:nvGrpSpPr>
        <p:grpSpPr>
          <a:xfrm>
            <a:off x="8265561" y="3488270"/>
            <a:ext cx="340938" cy="238183"/>
            <a:chOff x="714374" y="2574665"/>
            <a:chExt cx="568466" cy="397136"/>
          </a:xfrm>
          <a:scene3d>
            <a:camera prst="orthographicFront">
              <a:rot lat="19200000" lon="3300000" rev="0"/>
            </a:camera>
            <a:lightRig rig="threePt" dir="t"/>
          </a:scene3d>
        </p:grpSpPr>
        <p:sp>
          <p:nvSpPr>
            <p:cNvPr id="427" name="矩形 426"/>
            <p:cNvSpPr/>
            <p:nvPr/>
          </p:nvSpPr>
          <p:spPr bwMode="auto">
            <a:xfrm>
              <a:off x="714375" y="2574665"/>
              <a:ext cx="504826" cy="3971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28" name="文字方塊 427"/>
            <p:cNvSpPr txBox="1"/>
            <p:nvPr/>
          </p:nvSpPr>
          <p:spPr>
            <a:xfrm>
              <a:off x="714374" y="2660340"/>
              <a:ext cx="21258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PN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29" name="文字方塊 428"/>
            <p:cNvSpPr txBox="1"/>
            <p:nvPr/>
          </p:nvSpPr>
          <p:spPr>
            <a:xfrm>
              <a:off x="717621" y="2812740"/>
              <a:ext cx="27297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Qty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30" name="文字方塊 429"/>
            <p:cNvSpPr txBox="1"/>
            <p:nvPr/>
          </p:nvSpPr>
          <p:spPr>
            <a:xfrm>
              <a:off x="955536" y="2706505"/>
              <a:ext cx="327304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Lot Number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405" name="群組 404"/>
          <p:cNvGrpSpPr/>
          <p:nvPr/>
        </p:nvGrpSpPr>
        <p:grpSpPr>
          <a:xfrm>
            <a:off x="8265561" y="3853878"/>
            <a:ext cx="340938" cy="238183"/>
            <a:chOff x="714374" y="2574665"/>
            <a:chExt cx="568466" cy="397136"/>
          </a:xfrm>
          <a:scene3d>
            <a:camera prst="orthographicFront">
              <a:rot lat="19200000" lon="3300000" rev="0"/>
            </a:camera>
            <a:lightRig rig="threePt" dir="t"/>
          </a:scene3d>
        </p:grpSpPr>
        <p:sp>
          <p:nvSpPr>
            <p:cNvPr id="423" name="矩形 422"/>
            <p:cNvSpPr/>
            <p:nvPr/>
          </p:nvSpPr>
          <p:spPr bwMode="auto">
            <a:xfrm>
              <a:off x="714375" y="2574665"/>
              <a:ext cx="504826" cy="3971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24" name="文字方塊 423"/>
            <p:cNvSpPr txBox="1"/>
            <p:nvPr/>
          </p:nvSpPr>
          <p:spPr>
            <a:xfrm>
              <a:off x="714374" y="2660340"/>
              <a:ext cx="21258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PN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25" name="文字方塊 424"/>
            <p:cNvSpPr txBox="1"/>
            <p:nvPr/>
          </p:nvSpPr>
          <p:spPr>
            <a:xfrm>
              <a:off x="717621" y="2812740"/>
              <a:ext cx="27297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Qty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26" name="文字方塊 425"/>
            <p:cNvSpPr txBox="1"/>
            <p:nvPr/>
          </p:nvSpPr>
          <p:spPr>
            <a:xfrm>
              <a:off x="955536" y="2706505"/>
              <a:ext cx="327304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Lot Number</a:t>
              </a:r>
              <a:endParaRPr lang="zh-TW" altLang="en-US" sz="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406" name="向右箭號 405"/>
          <p:cNvSpPr/>
          <p:nvPr/>
        </p:nvSpPr>
        <p:spPr bwMode="auto">
          <a:xfrm>
            <a:off x="7006963" y="3214064"/>
            <a:ext cx="291281" cy="12522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7" name="向右箭號 406"/>
          <p:cNvSpPr/>
          <p:nvPr/>
        </p:nvSpPr>
        <p:spPr bwMode="auto">
          <a:xfrm rot="10800000">
            <a:off x="6778458" y="2939859"/>
            <a:ext cx="291281" cy="12522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8" name="向右箭號 407"/>
          <p:cNvSpPr/>
          <p:nvPr/>
        </p:nvSpPr>
        <p:spPr bwMode="auto">
          <a:xfrm rot="10800000">
            <a:off x="6504252" y="3214065"/>
            <a:ext cx="291281" cy="12522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9" name="向右箭號 408"/>
          <p:cNvSpPr/>
          <p:nvPr/>
        </p:nvSpPr>
        <p:spPr bwMode="auto">
          <a:xfrm rot="10800000">
            <a:off x="6001541" y="3214064"/>
            <a:ext cx="291281" cy="12522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0" name="向右箭號 409"/>
          <p:cNvSpPr/>
          <p:nvPr/>
        </p:nvSpPr>
        <p:spPr bwMode="auto">
          <a:xfrm rot="10800000">
            <a:off x="5727335" y="3488270"/>
            <a:ext cx="291281" cy="12522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1" name="向右箭號 410"/>
          <p:cNvSpPr/>
          <p:nvPr/>
        </p:nvSpPr>
        <p:spPr bwMode="auto">
          <a:xfrm rot="10800000">
            <a:off x="6532878" y="2665653"/>
            <a:ext cx="291281" cy="12522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2" name="向右箭號 411"/>
          <p:cNvSpPr/>
          <p:nvPr/>
        </p:nvSpPr>
        <p:spPr bwMode="auto">
          <a:xfrm rot="10800000">
            <a:off x="6258672" y="2939859"/>
            <a:ext cx="291281" cy="12522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3" name="向右箭號 412"/>
          <p:cNvSpPr/>
          <p:nvPr/>
        </p:nvSpPr>
        <p:spPr bwMode="auto">
          <a:xfrm rot="18800130">
            <a:off x="7543056" y="2698397"/>
            <a:ext cx="182804" cy="12522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4" name="向右箭號 413"/>
          <p:cNvSpPr/>
          <p:nvPr/>
        </p:nvSpPr>
        <p:spPr bwMode="auto">
          <a:xfrm>
            <a:off x="7264095" y="2939858"/>
            <a:ext cx="291281" cy="12522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5" name="向右箭號 414"/>
          <p:cNvSpPr/>
          <p:nvPr/>
        </p:nvSpPr>
        <p:spPr bwMode="auto">
          <a:xfrm rot="18800130">
            <a:off x="7081502" y="2676398"/>
            <a:ext cx="182804" cy="12522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7" name="向右箭號 416"/>
          <p:cNvSpPr/>
          <p:nvPr/>
        </p:nvSpPr>
        <p:spPr bwMode="auto">
          <a:xfrm rot="10800000">
            <a:off x="7529754" y="3194340"/>
            <a:ext cx="291281" cy="12522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10800000"/>
            </a:camera>
            <a:lightRig rig="threePt" dir="t"/>
          </a:scene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8" name="向右箭號 417"/>
          <p:cNvSpPr/>
          <p:nvPr/>
        </p:nvSpPr>
        <p:spPr bwMode="auto">
          <a:xfrm rot="10800000">
            <a:off x="7255548" y="3468546"/>
            <a:ext cx="291281" cy="12522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10800000"/>
            </a:camera>
            <a:lightRig rig="threePt" dir="t"/>
          </a:scene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9" name="向右箭號 418"/>
          <p:cNvSpPr/>
          <p:nvPr/>
        </p:nvSpPr>
        <p:spPr bwMode="auto">
          <a:xfrm rot="10800000">
            <a:off x="8032465" y="2687031"/>
            <a:ext cx="291281" cy="12522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10800000"/>
            </a:camera>
            <a:lightRig rig="threePt" dir="t"/>
          </a:scene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0" name="向右箭號 419"/>
          <p:cNvSpPr/>
          <p:nvPr/>
        </p:nvSpPr>
        <p:spPr bwMode="auto">
          <a:xfrm rot="10800000">
            <a:off x="7775334" y="2920134"/>
            <a:ext cx="291281" cy="12522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10800000"/>
            </a:camera>
            <a:lightRig rig="threePt" dir="t"/>
          </a:scene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1" name="向右箭號 420"/>
          <p:cNvSpPr/>
          <p:nvPr/>
        </p:nvSpPr>
        <p:spPr bwMode="auto">
          <a:xfrm rot="8081805">
            <a:off x="6787303" y="3503063"/>
            <a:ext cx="182804" cy="12522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2" name="向右箭號 421"/>
          <p:cNvSpPr/>
          <p:nvPr/>
        </p:nvSpPr>
        <p:spPr bwMode="auto">
          <a:xfrm rot="8081805">
            <a:off x="6290966" y="3491549"/>
            <a:ext cx="182804" cy="12522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4" name="直線接點 193"/>
          <p:cNvCxnSpPr/>
          <p:nvPr/>
        </p:nvCxnSpPr>
        <p:spPr bwMode="auto">
          <a:xfrm flipH="1">
            <a:off x="4724400" y="5410200"/>
            <a:ext cx="2783587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" name="直線接點 194"/>
          <p:cNvCxnSpPr/>
          <p:nvPr/>
        </p:nvCxnSpPr>
        <p:spPr bwMode="auto">
          <a:xfrm>
            <a:off x="5084994" y="3712781"/>
            <a:ext cx="0" cy="169741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ysDash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6" name="文字方塊 195"/>
          <p:cNvSpPr txBox="1"/>
          <p:nvPr/>
        </p:nvSpPr>
        <p:spPr>
          <a:xfrm>
            <a:off x="4772794" y="4089737"/>
            <a:ext cx="637406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Max:</a:t>
            </a:r>
          </a:p>
          <a:p>
            <a:pPr algn="ctr"/>
            <a:r>
              <a:rPr lang="en-US" altLang="zh-TW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US" altLang="zh-TW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altLang="zh-TW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3" name="直線接點 192"/>
          <p:cNvCxnSpPr/>
          <p:nvPr/>
        </p:nvCxnSpPr>
        <p:spPr bwMode="auto">
          <a:xfrm flipH="1">
            <a:off x="4724400" y="3697038"/>
            <a:ext cx="280314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7" name="直線接點 196"/>
          <p:cNvCxnSpPr/>
          <p:nvPr/>
        </p:nvCxnSpPr>
        <p:spPr bwMode="auto">
          <a:xfrm>
            <a:off x="5490069" y="3658743"/>
            <a:ext cx="0" cy="228141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8" name="直線接點 197"/>
          <p:cNvCxnSpPr/>
          <p:nvPr/>
        </p:nvCxnSpPr>
        <p:spPr bwMode="auto">
          <a:xfrm flipH="1">
            <a:off x="5490069" y="5738783"/>
            <a:ext cx="2004468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ash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9" name="文字方塊 198"/>
          <p:cNvSpPr txBox="1"/>
          <p:nvPr/>
        </p:nvSpPr>
        <p:spPr>
          <a:xfrm>
            <a:off x="5802066" y="5558135"/>
            <a:ext cx="143693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Max: 40” or 42” </a:t>
            </a:r>
          </a:p>
        </p:txBody>
      </p:sp>
      <p:cxnSp>
        <p:nvCxnSpPr>
          <p:cNvPr id="200" name="直線接點 199"/>
          <p:cNvCxnSpPr/>
          <p:nvPr/>
        </p:nvCxnSpPr>
        <p:spPr bwMode="auto">
          <a:xfrm flipH="1">
            <a:off x="7488644" y="4605781"/>
            <a:ext cx="1098746" cy="113300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B0F0"/>
            </a:solidFill>
            <a:prstDash val="sysDash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1" name="文字方塊 200"/>
          <p:cNvSpPr txBox="1"/>
          <p:nvPr/>
        </p:nvSpPr>
        <p:spPr>
          <a:xfrm rot="18900448">
            <a:off x="7437098" y="4962240"/>
            <a:ext cx="132311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Max: 44” or 48” </a:t>
            </a:r>
            <a:endParaRPr lang="zh-TW" alt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2" name="直線接點 201"/>
          <p:cNvCxnSpPr/>
          <p:nvPr/>
        </p:nvCxnSpPr>
        <p:spPr bwMode="auto">
          <a:xfrm>
            <a:off x="8568332" y="2489958"/>
            <a:ext cx="0" cy="252135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3" name="直線接點 202"/>
          <p:cNvCxnSpPr/>
          <p:nvPr/>
        </p:nvCxnSpPr>
        <p:spPr bwMode="auto">
          <a:xfrm>
            <a:off x="7496715" y="3698763"/>
            <a:ext cx="0" cy="215873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7" name="Picture 1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843345"/>
            <a:ext cx="1270000" cy="106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6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Acceptable Pallet 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7" t="12978" r="22400" b="17866"/>
          <a:stretch/>
        </p:blipFill>
        <p:spPr>
          <a:xfrm>
            <a:off x="3101708" y="914400"/>
            <a:ext cx="2581111" cy="22411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0" t="7748" r="24666" b="9764"/>
          <a:stretch/>
        </p:blipFill>
        <p:spPr>
          <a:xfrm>
            <a:off x="381000" y="914400"/>
            <a:ext cx="2485626" cy="22643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0" t="9645" r="24667"/>
          <a:stretch/>
        </p:blipFill>
        <p:spPr>
          <a:xfrm>
            <a:off x="5943600" y="914400"/>
            <a:ext cx="2598735" cy="22411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36430" r="20400" b="14133"/>
          <a:stretch/>
        </p:blipFill>
        <p:spPr>
          <a:xfrm>
            <a:off x="4459224" y="3757350"/>
            <a:ext cx="3846576" cy="1794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7" t="8060" r="24433" b="5778"/>
          <a:stretch/>
        </p:blipFill>
        <p:spPr>
          <a:xfrm>
            <a:off x="1218531" y="3657219"/>
            <a:ext cx="2485626" cy="20349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647790">
            <a:off x="4656468" y="5148173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17 ¾”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647790">
            <a:off x="6181580" y="5500086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17 ¾”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9600" y="3257788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12 ½”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57400" y="3257787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12 ½”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76097" y="3257788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9”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32" name="Right Brace 31"/>
          <p:cNvSpPr/>
          <p:nvPr/>
        </p:nvSpPr>
        <p:spPr bwMode="auto">
          <a:xfrm rot="5400000">
            <a:off x="757564" y="2894391"/>
            <a:ext cx="293510" cy="448328"/>
          </a:xfrm>
          <a:prstGeom prst="rightBrac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Right Brace 32"/>
          <p:cNvSpPr/>
          <p:nvPr/>
        </p:nvSpPr>
        <p:spPr bwMode="auto">
          <a:xfrm rot="5400000">
            <a:off x="1477058" y="2894391"/>
            <a:ext cx="293510" cy="448328"/>
          </a:xfrm>
          <a:prstGeom prst="rightBrac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Right Brace 34"/>
          <p:cNvSpPr/>
          <p:nvPr/>
        </p:nvSpPr>
        <p:spPr bwMode="auto">
          <a:xfrm rot="5400000">
            <a:off x="2204155" y="2894391"/>
            <a:ext cx="293510" cy="448328"/>
          </a:xfrm>
          <a:prstGeom prst="rightBrac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ight Brace 36"/>
          <p:cNvSpPr/>
          <p:nvPr/>
        </p:nvSpPr>
        <p:spPr bwMode="auto">
          <a:xfrm rot="6215509">
            <a:off x="6549968" y="4790003"/>
            <a:ext cx="293510" cy="1046427"/>
          </a:xfrm>
          <a:prstGeom prst="rightBrace">
            <a:avLst>
              <a:gd name="adj1" fmla="val 0"/>
              <a:gd name="adj2" fmla="val 50000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ight Brace 35"/>
          <p:cNvSpPr/>
          <p:nvPr/>
        </p:nvSpPr>
        <p:spPr bwMode="auto">
          <a:xfrm rot="6215509">
            <a:off x="5174851" y="4643794"/>
            <a:ext cx="293510" cy="1046427"/>
          </a:xfrm>
          <a:prstGeom prst="rightBrace">
            <a:avLst>
              <a:gd name="adj1" fmla="val 0"/>
              <a:gd name="adj2" fmla="val 50000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ight Brace 18"/>
          <p:cNvSpPr/>
          <p:nvPr/>
        </p:nvSpPr>
        <p:spPr bwMode="auto">
          <a:xfrm>
            <a:off x="2481756" y="5309811"/>
            <a:ext cx="293510" cy="448328"/>
          </a:xfrm>
          <a:prstGeom prst="rightBrac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80201" y="5704813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3 1/2”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2775266" y="5533975"/>
            <a:ext cx="131663" cy="22416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2687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57533" y="304800"/>
            <a:ext cx="6654800" cy="457200"/>
          </a:xfrm>
        </p:spPr>
        <p:txBody>
          <a:bodyPr/>
          <a:lstStyle/>
          <a:p>
            <a:r>
              <a:rPr lang="en-US" altLang="zh-TW" dirty="0"/>
              <a:t>Unacceptable </a:t>
            </a:r>
            <a:r>
              <a:rPr lang="en-US" altLang="zh-TW" dirty="0" smtClean="0"/>
              <a:t>Packed Pallet</a:t>
            </a:r>
            <a:endParaRPr lang="en-US" dirty="0"/>
          </a:p>
        </p:txBody>
      </p:sp>
      <p:sp>
        <p:nvSpPr>
          <p:cNvPr id="184" name="文字方塊 183"/>
          <p:cNvSpPr txBox="1"/>
          <p:nvPr/>
        </p:nvSpPr>
        <p:spPr>
          <a:xfrm>
            <a:off x="4114800" y="1752600"/>
            <a:ext cx="4328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Carton edge strength must withstand stacking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Weak carton edges cause people injury. Outside stacks of cartons or top cartons can fall off pallet in storage.</a:t>
            </a:r>
            <a:endParaRPr lang="en-US" altLang="zh-TW" dirty="0">
              <a:latin typeface="Arial" panose="020B0604020202020204" pitchFamily="34" charset="0"/>
              <a:ea typeface="新細明體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84544"/>
            <a:ext cx="2590802" cy="460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0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57533" y="304800"/>
            <a:ext cx="6654800" cy="457200"/>
          </a:xfrm>
        </p:spPr>
        <p:txBody>
          <a:bodyPr/>
          <a:lstStyle/>
          <a:p>
            <a:r>
              <a:rPr lang="en-US" altLang="zh-TW" dirty="0"/>
              <a:t>Unacceptable </a:t>
            </a:r>
            <a:r>
              <a:rPr lang="en-US" altLang="zh-TW" dirty="0" smtClean="0"/>
              <a:t>Pallet</a:t>
            </a:r>
            <a:endParaRPr lang="en-US" dirty="0"/>
          </a:p>
        </p:txBody>
      </p:sp>
      <p:pic>
        <p:nvPicPr>
          <p:cNvPr id="1029" name="Picture 5" descr="D:\user系統重要資料匣\Desktop\image0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6825" y="2133600"/>
            <a:ext cx="6276975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 bwMode="auto">
          <a:xfrm>
            <a:off x="4317238" y="2991993"/>
            <a:ext cx="3168650" cy="243840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2" name="矩形 341"/>
          <p:cNvSpPr/>
          <p:nvPr/>
        </p:nvSpPr>
        <p:spPr bwMode="auto">
          <a:xfrm>
            <a:off x="1962594" y="2991993"/>
            <a:ext cx="2393950" cy="175260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3340" y="990600"/>
            <a:ext cx="8327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Some products require crates such as pulleys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Supplier PO to state “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Contact Endries for crate construction and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dimensions”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This is allowed only in special cases and with prior approval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76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57533" y="304800"/>
            <a:ext cx="6654800" cy="457200"/>
          </a:xfrm>
        </p:spPr>
        <p:txBody>
          <a:bodyPr/>
          <a:lstStyle/>
          <a:p>
            <a:r>
              <a:rPr lang="en-US" dirty="0" smtClean="0"/>
              <a:t>Carton Dimension &amp; Strength</a:t>
            </a:r>
            <a:endParaRPr lang="en-US" dirty="0"/>
          </a:p>
        </p:txBody>
      </p:sp>
      <p:sp>
        <p:nvSpPr>
          <p:cNvPr id="227" name="文字方塊 226"/>
          <p:cNvSpPr txBox="1"/>
          <p:nvPr/>
        </p:nvSpPr>
        <p:spPr>
          <a:xfrm>
            <a:off x="304800" y="941487"/>
            <a:ext cx="4953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Dimension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of carton depends on how suppliers make the ultimate package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. Recommended 405 cubic inches (6.6 liters) for most threaded products.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zh-TW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Suppliers package by cartons with Endries logo.</a:t>
            </a:r>
          </a:p>
          <a:p>
            <a:pPr marL="285750" indent="-285750">
              <a:buFontTx/>
              <a:buChar char="-"/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No carton can be heavier than </a:t>
            </a:r>
          </a:p>
          <a:p>
            <a:r>
              <a:rPr lang="en-US" altLang="zh-TW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15.91 kg (35 lbs) max</a:t>
            </a:r>
            <a:endParaRPr lang="en-US" altLang="zh-TW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zh-TW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Single wall corrugated carton is acceptable.</a:t>
            </a:r>
          </a:p>
          <a:p>
            <a:pPr marL="285750" indent="-285750">
              <a:buFontTx/>
              <a:buChar char="-"/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Carton edge crush strength (ECT) for stacking must be </a:t>
            </a:r>
            <a:r>
              <a:rPr lang="en-US" altLang="zh-TW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 ECT min.</a:t>
            </a:r>
          </a:p>
          <a:p>
            <a:pPr marL="285750" indent="-285750">
              <a:buFontTx/>
              <a:buChar char="-"/>
            </a:pPr>
            <a:endParaRPr lang="en-US" altLang="zh-TW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29 ECT provides a burst strength of </a:t>
            </a:r>
          </a:p>
          <a:p>
            <a:r>
              <a:rPr lang="en-US" altLang="zh-TW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79 kg (175 lbs) min.</a:t>
            </a:r>
            <a:endParaRPr lang="zh-TW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639" y="1042520"/>
            <a:ext cx="1270000" cy="10673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00" y="3048000"/>
            <a:ext cx="1270000" cy="10673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80" y="4810858"/>
            <a:ext cx="1270000" cy="106734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486400" y="838200"/>
            <a:ext cx="1752600" cy="1894840"/>
            <a:chOff x="5448300" y="838200"/>
            <a:chExt cx="1752600" cy="1894840"/>
          </a:xfrm>
        </p:grpSpPr>
        <p:sp>
          <p:nvSpPr>
            <p:cNvPr id="5" name="立方體 4"/>
            <p:cNvSpPr/>
            <p:nvPr/>
          </p:nvSpPr>
          <p:spPr bwMode="auto">
            <a:xfrm>
              <a:off x="5448300" y="838200"/>
              <a:ext cx="1752600" cy="1894840"/>
            </a:xfrm>
            <a:prstGeom prst="cube">
              <a:avLst>
                <a:gd name="adj" fmla="val 37917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410" y="1898881"/>
              <a:ext cx="910754" cy="243723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6858000" y="2514600"/>
            <a:ext cx="2057400" cy="1894840"/>
            <a:chOff x="6858000" y="2514600"/>
            <a:chExt cx="2057400" cy="1894840"/>
          </a:xfrm>
        </p:grpSpPr>
        <p:sp>
          <p:nvSpPr>
            <p:cNvPr id="229" name="立方體 228"/>
            <p:cNvSpPr/>
            <p:nvPr/>
          </p:nvSpPr>
          <p:spPr bwMode="auto">
            <a:xfrm>
              <a:off x="6858000" y="2514600"/>
              <a:ext cx="2057400" cy="1894840"/>
            </a:xfrm>
            <a:prstGeom prst="cube">
              <a:avLst>
                <a:gd name="adj" fmla="val 14149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7337" y="3337947"/>
              <a:ext cx="1479240" cy="395853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5489356" y="4472376"/>
            <a:ext cx="1292444" cy="1547424"/>
            <a:chOff x="5413156" y="4419600"/>
            <a:chExt cx="1292444" cy="1547424"/>
          </a:xfrm>
        </p:grpSpPr>
        <p:sp>
          <p:nvSpPr>
            <p:cNvPr id="228" name="立方體 227"/>
            <p:cNvSpPr/>
            <p:nvPr/>
          </p:nvSpPr>
          <p:spPr bwMode="auto">
            <a:xfrm>
              <a:off x="5413156" y="4419600"/>
              <a:ext cx="1292444" cy="1547424"/>
            </a:xfrm>
            <a:prstGeom prst="cube">
              <a:avLst>
                <a:gd name="adj" fmla="val 14149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9183" y="5063362"/>
              <a:ext cx="1050675" cy="281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340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83" y="798086"/>
            <a:ext cx="3215389" cy="1995091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57533" y="304800"/>
            <a:ext cx="6654800" cy="457200"/>
          </a:xfrm>
        </p:spPr>
        <p:txBody>
          <a:bodyPr/>
          <a:lstStyle/>
          <a:p>
            <a:r>
              <a:rPr lang="en-US" altLang="zh-TW" dirty="0"/>
              <a:t>Unacceptable </a:t>
            </a:r>
            <a:r>
              <a:rPr lang="en-US" altLang="zh-TW" dirty="0" smtClean="0"/>
              <a:t>Pallet</a:t>
            </a:r>
            <a:endParaRPr lang="en-US" dirty="0"/>
          </a:p>
        </p:txBody>
      </p:sp>
      <p:sp>
        <p:nvSpPr>
          <p:cNvPr id="184" name="文字方塊 183"/>
          <p:cNvSpPr txBox="1"/>
          <p:nvPr/>
        </p:nvSpPr>
        <p:spPr>
          <a:xfrm>
            <a:off x="4222014" y="1077278"/>
            <a:ext cx="4328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No block style pallets allowed.</a:t>
            </a:r>
            <a:endParaRPr lang="en-US" altLang="zh-TW" dirty="0">
              <a:latin typeface="Arial" panose="020B0604020202020204" pitchFamily="34" charset="0"/>
              <a:ea typeface="新細明體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No nail is used during packing. </a:t>
            </a:r>
            <a:r>
              <a:rPr lang="en-US" altLang="zh-TW" dirty="0" smtClean="0"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It </a:t>
            </a:r>
            <a:r>
              <a:rPr lang="en-US" altLang="zh-TW" dirty="0"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would cause people injury. </a:t>
            </a:r>
            <a:endParaRPr lang="en-US" altLang="zh-TW" dirty="0" smtClean="0">
              <a:latin typeface="Arial" panose="020B0604020202020204" pitchFamily="34" charset="0"/>
              <a:ea typeface="新細明體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No extra metal banding on corners</a:t>
            </a:r>
            <a:endParaRPr lang="en-US" altLang="zh-TW" dirty="0">
              <a:latin typeface="Arial" panose="020B0604020202020204" pitchFamily="34" charset="0"/>
              <a:ea typeface="新細明體"/>
              <a:cs typeface="Arial" panose="020B0604020202020204" pitchFamily="34" charset="0"/>
            </a:endParaRPr>
          </a:p>
        </p:txBody>
      </p:sp>
      <p:pic>
        <p:nvPicPr>
          <p:cNvPr id="2055" name="Picture 7" descr="D:\Dropbox\SOP\Packing Request\Kapurthala_after #2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96740" y="2586038"/>
            <a:ext cx="4061460" cy="318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Dropbox\SOP\Packing Request\Kapurthala_BeforeUncrating.jp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6949" y="3048000"/>
            <a:ext cx="367605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2391314" y="5712023"/>
            <a:ext cx="1480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After Uncrating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弧形接點 3"/>
          <p:cNvCxnSpPr/>
          <p:nvPr/>
        </p:nvCxnSpPr>
        <p:spPr bwMode="auto">
          <a:xfrm>
            <a:off x="1950412" y="4800462"/>
            <a:ext cx="1463023" cy="935734"/>
          </a:xfrm>
          <a:prstGeom prst="curvedConnector2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弧形接點 23"/>
          <p:cNvCxnSpPr>
            <a:stCxn id="2" idx="3"/>
          </p:cNvCxnSpPr>
          <p:nvPr/>
        </p:nvCxnSpPr>
        <p:spPr bwMode="auto">
          <a:xfrm flipV="1">
            <a:off x="3872029" y="5268329"/>
            <a:ext cx="699971" cy="5975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矩形 30"/>
          <p:cNvSpPr/>
          <p:nvPr/>
        </p:nvSpPr>
        <p:spPr bwMode="auto">
          <a:xfrm>
            <a:off x="7794625" y="4115991"/>
            <a:ext cx="663575" cy="831056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876200" y="3945233"/>
            <a:ext cx="663575" cy="831056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5257800" y="4531519"/>
            <a:ext cx="663575" cy="831056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668649" y="2277607"/>
            <a:ext cx="609600" cy="51557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16949" y="4627624"/>
            <a:ext cx="609600" cy="51557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198372" y="3219450"/>
            <a:ext cx="404327" cy="36317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32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57533" y="304800"/>
            <a:ext cx="6654800" cy="457200"/>
          </a:xfrm>
        </p:spPr>
        <p:txBody>
          <a:bodyPr/>
          <a:lstStyle/>
          <a:p>
            <a:r>
              <a:rPr lang="en-US" dirty="0" smtClean="0"/>
              <a:t>Label Dimension</a:t>
            </a:r>
            <a:endParaRPr 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4815580" y="2128350"/>
            <a:ext cx="3850807" cy="3454400"/>
            <a:chOff x="4815580" y="2573882"/>
            <a:chExt cx="3850807" cy="3454400"/>
          </a:xfrm>
        </p:grpSpPr>
        <p:sp>
          <p:nvSpPr>
            <p:cNvPr id="66" name="立方體 65"/>
            <p:cNvSpPr/>
            <p:nvPr/>
          </p:nvSpPr>
          <p:spPr bwMode="auto">
            <a:xfrm>
              <a:off x="4815580" y="4329397"/>
              <a:ext cx="3794177" cy="1698885"/>
            </a:xfrm>
            <a:custGeom>
              <a:avLst/>
              <a:gdLst>
                <a:gd name="connsiteX0" fmla="*/ 0 w 5105400"/>
                <a:gd name="connsiteY0" fmla="*/ 1768815 h 2286000"/>
                <a:gd name="connsiteX1" fmla="*/ 3336585 w 5105400"/>
                <a:gd name="connsiteY1" fmla="*/ 1768815 h 2286000"/>
                <a:gd name="connsiteX2" fmla="*/ 3336585 w 5105400"/>
                <a:gd name="connsiteY2" fmla="*/ 2286000 h 2286000"/>
                <a:gd name="connsiteX3" fmla="*/ 0 w 5105400"/>
                <a:gd name="connsiteY3" fmla="*/ 2286000 h 2286000"/>
                <a:gd name="connsiteX4" fmla="*/ 0 w 5105400"/>
                <a:gd name="connsiteY4" fmla="*/ 1768815 h 2286000"/>
                <a:gd name="connsiteX0" fmla="*/ 3336585 w 5105400"/>
                <a:gd name="connsiteY0" fmla="*/ 1768815 h 2286000"/>
                <a:gd name="connsiteX1" fmla="*/ 5105400 w 5105400"/>
                <a:gd name="connsiteY1" fmla="*/ 0 h 2286000"/>
                <a:gd name="connsiteX2" fmla="*/ 5105400 w 5105400"/>
                <a:gd name="connsiteY2" fmla="*/ 517185 h 2286000"/>
                <a:gd name="connsiteX3" fmla="*/ 3336585 w 5105400"/>
                <a:gd name="connsiteY3" fmla="*/ 2286000 h 2286000"/>
                <a:gd name="connsiteX4" fmla="*/ 3336585 w 5105400"/>
                <a:gd name="connsiteY4" fmla="*/ 1768815 h 2286000"/>
                <a:gd name="connsiteX0" fmla="*/ 0 w 5105400"/>
                <a:gd name="connsiteY0" fmla="*/ 1768815 h 2286000"/>
                <a:gd name="connsiteX1" fmla="*/ 1768815 w 5105400"/>
                <a:gd name="connsiteY1" fmla="*/ 0 h 2286000"/>
                <a:gd name="connsiteX2" fmla="*/ 5105400 w 5105400"/>
                <a:gd name="connsiteY2" fmla="*/ 0 h 2286000"/>
                <a:gd name="connsiteX3" fmla="*/ 3336585 w 5105400"/>
                <a:gd name="connsiteY3" fmla="*/ 1768815 h 2286000"/>
                <a:gd name="connsiteX4" fmla="*/ 0 w 5105400"/>
                <a:gd name="connsiteY4" fmla="*/ 1768815 h 2286000"/>
                <a:gd name="connsiteX0" fmla="*/ 0 w 5105400"/>
                <a:gd name="connsiteY0" fmla="*/ 1768815 h 2286000"/>
                <a:gd name="connsiteX1" fmla="*/ 1768815 w 5105400"/>
                <a:gd name="connsiteY1" fmla="*/ 0 h 2286000"/>
                <a:gd name="connsiteX2" fmla="*/ 5105400 w 5105400"/>
                <a:gd name="connsiteY2" fmla="*/ 0 h 2286000"/>
                <a:gd name="connsiteX3" fmla="*/ 5105400 w 5105400"/>
                <a:gd name="connsiteY3" fmla="*/ 517185 h 2286000"/>
                <a:gd name="connsiteX4" fmla="*/ 3336585 w 5105400"/>
                <a:gd name="connsiteY4" fmla="*/ 2286000 h 2286000"/>
                <a:gd name="connsiteX5" fmla="*/ 0 w 5105400"/>
                <a:gd name="connsiteY5" fmla="*/ 2286000 h 2286000"/>
                <a:gd name="connsiteX6" fmla="*/ 0 w 5105400"/>
                <a:gd name="connsiteY6" fmla="*/ 1768815 h 2286000"/>
                <a:gd name="connsiteX7" fmla="*/ 0 w 5105400"/>
                <a:gd name="connsiteY7" fmla="*/ 1768815 h 2286000"/>
                <a:gd name="connsiteX8" fmla="*/ 3336585 w 5105400"/>
                <a:gd name="connsiteY8" fmla="*/ 1768815 h 2286000"/>
                <a:gd name="connsiteX9" fmla="*/ 5105400 w 5105400"/>
                <a:gd name="connsiteY9" fmla="*/ 0 h 2286000"/>
                <a:gd name="connsiteX10" fmla="*/ 3336585 w 5105400"/>
                <a:gd name="connsiteY10" fmla="*/ 1768815 h 2286000"/>
                <a:gd name="connsiteX11" fmla="*/ 3336585 w 5105400"/>
                <a:gd name="connsiteY11" fmla="*/ 2286000 h 2286000"/>
                <a:gd name="connsiteX0" fmla="*/ 0 w 5105400"/>
                <a:gd name="connsiteY0" fmla="*/ 1768815 h 2286000"/>
                <a:gd name="connsiteX1" fmla="*/ 3336585 w 5105400"/>
                <a:gd name="connsiteY1" fmla="*/ 1768815 h 2286000"/>
                <a:gd name="connsiteX2" fmla="*/ 3336585 w 5105400"/>
                <a:gd name="connsiteY2" fmla="*/ 2286000 h 2286000"/>
                <a:gd name="connsiteX3" fmla="*/ 0 w 5105400"/>
                <a:gd name="connsiteY3" fmla="*/ 2286000 h 2286000"/>
                <a:gd name="connsiteX4" fmla="*/ 0 w 5105400"/>
                <a:gd name="connsiteY4" fmla="*/ 1768815 h 2286000"/>
                <a:gd name="connsiteX0" fmla="*/ 3336585 w 5105400"/>
                <a:gd name="connsiteY0" fmla="*/ 1768815 h 2286000"/>
                <a:gd name="connsiteX1" fmla="*/ 5105400 w 5105400"/>
                <a:gd name="connsiteY1" fmla="*/ 0 h 2286000"/>
                <a:gd name="connsiteX2" fmla="*/ 5105400 w 5105400"/>
                <a:gd name="connsiteY2" fmla="*/ 517185 h 2286000"/>
                <a:gd name="connsiteX3" fmla="*/ 3336585 w 5105400"/>
                <a:gd name="connsiteY3" fmla="*/ 2286000 h 2286000"/>
                <a:gd name="connsiteX4" fmla="*/ 3336585 w 5105400"/>
                <a:gd name="connsiteY4" fmla="*/ 1768815 h 2286000"/>
                <a:gd name="connsiteX0" fmla="*/ 0 w 5105400"/>
                <a:gd name="connsiteY0" fmla="*/ 1768815 h 2286000"/>
                <a:gd name="connsiteX1" fmla="*/ 1768815 w 5105400"/>
                <a:gd name="connsiteY1" fmla="*/ 0 h 2286000"/>
                <a:gd name="connsiteX2" fmla="*/ 5105400 w 5105400"/>
                <a:gd name="connsiteY2" fmla="*/ 0 h 2286000"/>
                <a:gd name="connsiteX3" fmla="*/ 3336585 w 5105400"/>
                <a:gd name="connsiteY3" fmla="*/ 1768815 h 2286000"/>
                <a:gd name="connsiteX4" fmla="*/ 0 w 5105400"/>
                <a:gd name="connsiteY4" fmla="*/ 1768815 h 2286000"/>
                <a:gd name="connsiteX0" fmla="*/ 0 w 5105400"/>
                <a:gd name="connsiteY0" fmla="*/ 1768815 h 2286000"/>
                <a:gd name="connsiteX1" fmla="*/ 1768815 w 5105400"/>
                <a:gd name="connsiteY1" fmla="*/ 0 h 2286000"/>
                <a:gd name="connsiteX2" fmla="*/ 5105400 w 5105400"/>
                <a:gd name="connsiteY2" fmla="*/ 0 h 2286000"/>
                <a:gd name="connsiteX3" fmla="*/ 5105400 w 5105400"/>
                <a:gd name="connsiteY3" fmla="*/ 517185 h 2286000"/>
                <a:gd name="connsiteX4" fmla="*/ 3336585 w 5105400"/>
                <a:gd name="connsiteY4" fmla="*/ 2286000 h 2286000"/>
                <a:gd name="connsiteX5" fmla="*/ 0 w 5105400"/>
                <a:gd name="connsiteY5" fmla="*/ 2286000 h 2286000"/>
                <a:gd name="connsiteX6" fmla="*/ 0 w 5105400"/>
                <a:gd name="connsiteY6" fmla="*/ 1768815 h 2286000"/>
                <a:gd name="connsiteX7" fmla="*/ 0 w 5105400"/>
                <a:gd name="connsiteY7" fmla="*/ 1768815 h 2286000"/>
                <a:gd name="connsiteX8" fmla="*/ 3336585 w 5105400"/>
                <a:gd name="connsiteY8" fmla="*/ 1768815 h 2286000"/>
                <a:gd name="connsiteX9" fmla="*/ 5105400 w 5105400"/>
                <a:gd name="connsiteY9" fmla="*/ 0 h 2286000"/>
                <a:gd name="connsiteX10" fmla="*/ 3336585 w 5105400"/>
                <a:gd name="connsiteY10" fmla="*/ 1768815 h 2286000"/>
                <a:gd name="connsiteX11" fmla="*/ 3336585 w 5105400"/>
                <a:gd name="connsiteY11" fmla="*/ 228600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05400" h="2286000" stroke="0" extrusionOk="0">
                  <a:moveTo>
                    <a:pt x="0" y="1768815"/>
                  </a:moveTo>
                  <a:lnTo>
                    <a:pt x="3336585" y="1768815"/>
                  </a:lnTo>
                  <a:cubicBezTo>
                    <a:pt x="3377225" y="1941210"/>
                    <a:pt x="3336585" y="2113605"/>
                    <a:pt x="3336585" y="2286000"/>
                  </a:cubicBezTo>
                  <a:lnTo>
                    <a:pt x="0" y="2286000"/>
                  </a:lnTo>
                  <a:lnTo>
                    <a:pt x="0" y="1768815"/>
                  </a:lnTo>
                  <a:close/>
                </a:path>
                <a:path w="5105400" h="2286000" fill="darkenLess" stroke="0" extrusionOk="0">
                  <a:moveTo>
                    <a:pt x="3336585" y="1768815"/>
                  </a:moveTo>
                  <a:lnTo>
                    <a:pt x="5105400" y="0"/>
                  </a:lnTo>
                  <a:lnTo>
                    <a:pt x="5105400" y="517185"/>
                  </a:lnTo>
                  <a:lnTo>
                    <a:pt x="3336585" y="2286000"/>
                  </a:lnTo>
                  <a:lnTo>
                    <a:pt x="3336585" y="1768815"/>
                  </a:lnTo>
                  <a:close/>
                </a:path>
                <a:path w="5105400" h="2286000" fill="lightenLess" stroke="0" extrusionOk="0">
                  <a:moveTo>
                    <a:pt x="0" y="1768815"/>
                  </a:moveTo>
                  <a:lnTo>
                    <a:pt x="1768815" y="0"/>
                  </a:lnTo>
                  <a:lnTo>
                    <a:pt x="5105400" y="0"/>
                  </a:lnTo>
                  <a:lnTo>
                    <a:pt x="3336585" y="1768815"/>
                  </a:lnTo>
                  <a:lnTo>
                    <a:pt x="0" y="1768815"/>
                  </a:lnTo>
                  <a:close/>
                </a:path>
                <a:path w="5105400" h="2286000" fill="none" extrusionOk="0">
                  <a:moveTo>
                    <a:pt x="0" y="1768815"/>
                  </a:moveTo>
                  <a:lnTo>
                    <a:pt x="1768815" y="0"/>
                  </a:lnTo>
                  <a:lnTo>
                    <a:pt x="5105400" y="0"/>
                  </a:lnTo>
                  <a:lnTo>
                    <a:pt x="5105400" y="517185"/>
                  </a:lnTo>
                  <a:lnTo>
                    <a:pt x="3336585" y="2286000"/>
                  </a:lnTo>
                  <a:lnTo>
                    <a:pt x="0" y="2286000"/>
                  </a:lnTo>
                  <a:lnTo>
                    <a:pt x="0" y="1768815"/>
                  </a:lnTo>
                  <a:close/>
                  <a:moveTo>
                    <a:pt x="0" y="1768815"/>
                  </a:moveTo>
                  <a:lnTo>
                    <a:pt x="3336585" y="1768815"/>
                  </a:lnTo>
                  <a:lnTo>
                    <a:pt x="5105400" y="0"/>
                  </a:lnTo>
                  <a:moveTo>
                    <a:pt x="3336585" y="1768815"/>
                  </a:moveTo>
                  <a:lnTo>
                    <a:pt x="3336585" y="2286000"/>
                  </a:lnTo>
                </a:path>
              </a:pathLst>
            </a:custGeom>
            <a:blipFill>
              <a:blip r:embed="rId3"/>
              <a:tile tx="0" ty="0" sx="100000" sy="100000" flip="none" algn="tl"/>
            </a:blip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立方體 7"/>
            <p:cNvSpPr/>
            <p:nvPr/>
          </p:nvSpPr>
          <p:spPr bwMode="auto">
            <a:xfrm>
              <a:off x="4815580" y="2573882"/>
              <a:ext cx="3794177" cy="3057993"/>
            </a:xfrm>
            <a:prstGeom prst="cube">
              <a:avLst>
                <a:gd name="adj" fmla="val 43206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0" name="直線接點 9"/>
            <p:cNvCxnSpPr/>
            <p:nvPr/>
          </p:nvCxnSpPr>
          <p:spPr bwMode="auto">
            <a:xfrm>
              <a:off x="5495134" y="3196807"/>
              <a:ext cx="249169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線接點 24"/>
            <p:cNvCxnSpPr/>
            <p:nvPr/>
          </p:nvCxnSpPr>
          <p:spPr bwMode="auto">
            <a:xfrm>
              <a:off x="5155357" y="3536584"/>
              <a:ext cx="249169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線接點 25"/>
            <p:cNvCxnSpPr/>
            <p:nvPr/>
          </p:nvCxnSpPr>
          <p:spPr bwMode="auto">
            <a:xfrm>
              <a:off x="5778282" y="2913659"/>
              <a:ext cx="249169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線接點 16"/>
            <p:cNvCxnSpPr/>
            <p:nvPr/>
          </p:nvCxnSpPr>
          <p:spPr bwMode="auto">
            <a:xfrm>
              <a:off x="7647056" y="3536584"/>
              <a:ext cx="0" cy="17555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線接點 27"/>
            <p:cNvCxnSpPr/>
            <p:nvPr/>
          </p:nvCxnSpPr>
          <p:spPr bwMode="auto">
            <a:xfrm>
              <a:off x="7986833" y="3196807"/>
              <a:ext cx="0" cy="17555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直線接點 28"/>
            <p:cNvCxnSpPr/>
            <p:nvPr/>
          </p:nvCxnSpPr>
          <p:spPr bwMode="auto">
            <a:xfrm>
              <a:off x="8269980" y="2913659"/>
              <a:ext cx="0" cy="17555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直線接點 32"/>
            <p:cNvCxnSpPr>
              <a:stCxn id="8" idx="1"/>
              <a:endCxn id="8" idx="0"/>
            </p:cNvCxnSpPr>
            <p:nvPr/>
          </p:nvCxnSpPr>
          <p:spPr bwMode="auto">
            <a:xfrm flipV="1">
              <a:off x="6052050" y="2573882"/>
              <a:ext cx="1321236" cy="132123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直線接點 46"/>
            <p:cNvCxnSpPr/>
            <p:nvPr/>
          </p:nvCxnSpPr>
          <p:spPr bwMode="auto">
            <a:xfrm flipV="1">
              <a:off x="6684354" y="2573882"/>
              <a:ext cx="1298577" cy="132123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線接點 47"/>
            <p:cNvCxnSpPr/>
            <p:nvPr/>
          </p:nvCxnSpPr>
          <p:spPr bwMode="auto">
            <a:xfrm flipV="1">
              <a:off x="5438505" y="2573882"/>
              <a:ext cx="1298577" cy="132123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直線接點 48"/>
            <p:cNvCxnSpPr/>
            <p:nvPr/>
          </p:nvCxnSpPr>
          <p:spPr bwMode="auto">
            <a:xfrm>
              <a:off x="5438505" y="3895118"/>
              <a:ext cx="0" cy="173675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直線接點 49"/>
            <p:cNvCxnSpPr>
              <a:stCxn id="8" idx="1"/>
              <a:endCxn id="8" idx="3"/>
            </p:cNvCxnSpPr>
            <p:nvPr/>
          </p:nvCxnSpPr>
          <p:spPr bwMode="auto">
            <a:xfrm>
              <a:off x="6052050" y="3895118"/>
              <a:ext cx="0" cy="173675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直線接點 50"/>
            <p:cNvCxnSpPr/>
            <p:nvPr/>
          </p:nvCxnSpPr>
          <p:spPr bwMode="auto">
            <a:xfrm>
              <a:off x="6684354" y="3895118"/>
              <a:ext cx="0" cy="173675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直線接點 51"/>
            <p:cNvCxnSpPr>
              <a:stCxn id="8" idx="2"/>
              <a:endCxn id="8" idx="4"/>
            </p:cNvCxnSpPr>
            <p:nvPr/>
          </p:nvCxnSpPr>
          <p:spPr bwMode="auto">
            <a:xfrm>
              <a:off x="4815580" y="4763497"/>
              <a:ext cx="24729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直線接點 57"/>
            <p:cNvCxnSpPr/>
            <p:nvPr/>
          </p:nvCxnSpPr>
          <p:spPr bwMode="auto">
            <a:xfrm>
              <a:off x="4815580" y="5178839"/>
              <a:ext cx="24729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直線接點 58"/>
            <p:cNvCxnSpPr/>
            <p:nvPr/>
          </p:nvCxnSpPr>
          <p:spPr bwMode="auto">
            <a:xfrm>
              <a:off x="4815580" y="4329397"/>
              <a:ext cx="24729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直線接點 59"/>
            <p:cNvCxnSpPr>
              <a:stCxn id="8" idx="4"/>
              <a:endCxn id="8" idx="5"/>
            </p:cNvCxnSpPr>
            <p:nvPr/>
          </p:nvCxnSpPr>
          <p:spPr bwMode="auto">
            <a:xfrm flipV="1">
              <a:off x="7288521" y="3442261"/>
              <a:ext cx="1321236" cy="132123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直線接點 63"/>
            <p:cNvCxnSpPr/>
            <p:nvPr/>
          </p:nvCxnSpPr>
          <p:spPr bwMode="auto">
            <a:xfrm flipV="1">
              <a:off x="7288521" y="3026918"/>
              <a:ext cx="1317335" cy="129857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線接點 64"/>
            <p:cNvCxnSpPr/>
            <p:nvPr/>
          </p:nvCxnSpPr>
          <p:spPr bwMode="auto">
            <a:xfrm flipV="1">
              <a:off x="7288521" y="3880262"/>
              <a:ext cx="1321236" cy="129857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1" name="矩形 100"/>
            <p:cNvSpPr/>
            <p:nvPr/>
          </p:nvSpPr>
          <p:spPr bwMode="auto">
            <a:xfrm>
              <a:off x="5155357" y="5754139"/>
              <a:ext cx="622925" cy="22651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2" name="矩形 101"/>
            <p:cNvSpPr/>
            <p:nvPr/>
          </p:nvSpPr>
          <p:spPr bwMode="auto">
            <a:xfrm>
              <a:off x="6287947" y="5753039"/>
              <a:ext cx="622925" cy="22651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17" name="群組 116"/>
            <p:cNvGrpSpPr/>
            <p:nvPr/>
          </p:nvGrpSpPr>
          <p:grpSpPr>
            <a:xfrm>
              <a:off x="5551764" y="3977628"/>
              <a:ext cx="422467" cy="295139"/>
              <a:chOff x="714374" y="2574665"/>
              <a:chExt cx="568466" cy="397136"/>
            </a:xfrm>
          </p:grpSpPr>
          <p:sp>
            <p:nvSpPr>
              <p:cNvPr id="118" name="矩形 117"/>
              <p:cNvSpPr/>
              <p:nvPr/>
            </p:nvSpPr>
            <p:spPr bwMode="auto">
              <a:xfrm>
                <a:off x="714375" y="2574665"/>
                <a:ext cx="504826" cy="3971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9" name="文字方塊 118"/>
              <p:cNvSpPr txBox="1"/>
              <p:nvPr/>
            </p:nvSpPr>
            <p:spPr>
              <a:xfrm>
                <a:off x="714374" y="2660340"/>
                <a:ext cx="212585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" dirty="0" smtClean="0"/>
                  <a:t>PN</a:t>
                </a:r>
                <a:endParaRPr lang="zh-TW" altLang="en-US" sz="200" dirty="0"/>
              </a:p>
            </p:txBody>
          </p:sp>
          <p:sp>
            <p:nvSpPr>
              <p:cNvPr id="120" name="文字方塊 119"/>
              <p:cNvSpPr txBox="1"/>
              <p:nvPr/>
            </p:nvSpPr>
            <p:spPr>
              <a:xfrm>
                <a:off x="717621" y="2812740"/>
                <a:ext cx="272979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" dirty="0" smtClean="0"/>
                  <a:t>Qty</a:t>
                </a:r>
                <a:endParaRPr lang="zh-TW" altLang="en-US" sz="200" dirty="0"/>
              </a:p>
            </p:txBody>
          </p:sp>
          <p:sp>
            <p:nvSpPr>
              <p:cNvPr id="121" name="文字方塊 120"/>
              <p:cNvSpPr txBox="1"/>
              <p:nvPr/>
            </p:nvSpPr>
            <p:spPr>
              <a:xfrm>
                <a:off x="955536" y="2706505"/>
                <a:ext cx="327304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00" dirty="0" smtClean="0"/>
                  <a:t>Lot Number</a:t>
                </a:r>
                <a:endParaRPr lang="zh-TW" altLang="en-US" sz="200" dirty="0"/>
              </a:p>
            </p:txBody>
          </p:sp>
        </p:grpSp>
        <p:grpSp>
          <p:nvGrpSpPr>
            <p:cNvPr id="122" name="群組 121"/>
            <p:cNvGrpSpPr/>
            <p:nvPr/>
          </p:nvGrpSpPr>
          <p:grpSpPr>
            <a:xfrm>
              <a:off x="5551764" y="4386026"/>
              <a:ext cx="422467" cy="295139"/>
              <a:chOff x="714374" y="2574665"/>
              <a:chExt cx="568466" cy="397136"/>
            </a:xfrm>
          </p:grpSpPr>
          <p:sp>
            <p:nvSpPr>
              <p:cNvPr id="123" name="矩形 122"/>
              <p:cNvSpPr/>
              <p:nvPr/>
            </p:nvSpPr>
            <p:spPr bwMode="auto">
              <a:xfrm>
                <a:off x="714375" y="2574665"/>
                <a:ext cx="504826" cy="3971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" name="文字方塊 123"/>
              <p:cNvSpPr txBox="1"/>
              <p:nvPr/>
            </p:nvSpPr>
            <p:spPr>
              <a:xfrm>
                <a:off x="714374" y="2660340"/>
                <a:ext cx="212585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" dirty="0" smtClean="0"/>
                  <a:t>PN</a:t>
                </a:r>
                <a:endParaRPr lang="zh-TW" altLang="en-US" sz="200" dirty="0"/>
              </a:p>
            </p:txBody>
          </p:sp>
          <p:sp>
            <p:nvSpPr>
              <p:cNvPr id="125" name="文字方塊 124"/>
              <p:cNvSpPr txBox="1"/>
              <p:nvPr/>
            </p:nvSpPr>
            <p:spPr>
              <a:xfrm>
                <a:off x="717621" y="2812740"/>
                <a:ext cx="272979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" dirty="0" smtClean="0"/>
                  <a:t>Qty</a:t>
                </a:r>
                <a:endParaRPr lang="zh-TW" altLang="en-US" sz="200" dirty="0"/>
              </a:p>
            </p:txBody>
          </p:sp>
          <p:sp>
            <p:nvSpPr>
              <p:cNvPr id="126" name="文字方塊 125"/>
              <p:cNvSpPr txBox="1"/>
              <p:nvPr/>
            </p:nvSpPr>
            <p:spPr>
              <a:xfrm>
                <a:off x="955536" y="2706505"/>
                <a:ext cx="327304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00" dirty="0" smtClean="0"/>
                  <a:t>Lot Number</a:t>
                </a:r>
                <a:endParaRPr lang="zh-TW" altLang="en-US" sz="200" dirty="0"/>
              </a:p>
            </p:txBody>
          </p:sp>
        </p:grpSp>
        <p:grpSp>
          <p:nvGrpSpPr>
            <p:cNvPr id="127" name="群組 126"/>
            <p:cNvGrpSpPr/>
            <p:nvPr/>
          </p:nvGrpSpPr>
          <p:grpSpPr>
            <a:xfrm>
              <a:off x="5551764" y="4827071"/>
              <a:ext cx="422467" cy="295139"/>
              <a:chOff x="714374" y="2574665"/>
              <a:chExt cx="568466" cy="397136"/>
            </a:xfrm>
          </p:grpSpPr>
          <p:sp>
            <p:nvSpPr>
              <p:cNvPr id="128" name="矩形 127"/>
              <p:cNvSpPr/>
              <p:nvPr/>
            </p:nvSpPr>
            <p:spPr bwMode="auto">
              <a:xfrm>
                <a:off x="714375" y="2574665"/>
                <a:ext cx="504826" cy="3971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9" name="文字方塊 128"/>
              <p:cNvSpPr txBox="1"/>
              <p:nvPr/>
            </p:nvSpPr>
            <p:spPr>
              <a:xfrm>
                <a:off x="714374" y="2660340"/>
                <a:ext cx="212585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" dirty="0" smtClean="0"/>
                  <a:t>PN</a:t>
                </a:r>
                <a:endParaRPr lang="zh-TW" altLang="en-US" sz="200" dirty="0"/>
              </a:p>
            </p:txBody>
          </p:sp>
          <p:sp>
            <p:nvSpPr>
              <p:cNvPr id="130" name="文字方塊 129"/>
              <p:cNvSpPr txBox="1"/>
              <p:nvPr/>
            </p:nvSpPr>
            <p:spPr>
              <a:xfrm>
                <a:off x="717621" y="2812740"/>
                <a:ext cx="272979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" dirty="0" smtClean="0"/>
                  <a:t>Qty</a:t>
                </a:r>
                <a:endParaRPr lang="zh-TW" altLang="en-US" sz="200" dirty="0"/>
              </a:p>
            </p:txBody>
          </p:sp>
          <p:sp>
            <p:nvSpPr>
              <p:cNvPr id="131" name="文字方塊 130"/>
              <p:cNvSpPr txBox="1"/>
              <p:nvPr/>
            </p:nvSpPr>
            <p:spPr>
              <a:xfrm>
                <a:off x="955536" y="2706505"/>
                <a:ext cx="327304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00" dirty="0" smtClean="0"/>
                  <a:t>Lot Number</a:t>
                </a:r>
                <a:endParaRPr lang="zh-TW" altLang="en-US" sz="200" dirty="0"/>
              </a:p>
            </p:txBody>
          </p:sp>
        </p:grpSp>
        <p:grpSp>
          <p:nvGrpSpPr>
            <p:cNvPr id="132" name="群組 131"/>
            <p:cNvGrpSpPr/>
            <p:nvPr/>
          </p:nvGrpSpPr>
          <p:grpSpPr>
            <a:xfrm>
              <a:off x="5551764" y="5235469"/>
              <a:ext cx="422467" cy="295139"/>
              <a:chOff x="714374" y="2574665"/>
              <a:chExt cx="568466" cy="397136"/>
            </a:xfrm>
          </p:grpSpPr>
          <p:sp>
            <p:nvSpPr>
              <p:cNvPr id="133" name="矩形 132"/>
              <p:cNvSpPr/>
              <p:nvPr/>
            </p:nvSpPr>
            <p:spPr bwMode="auto">
              <a:xfrm>
                <a:off x="714375" y="2574665"/>
                <a:ext cx="504826" cy="3971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" name="文字方塊 133"/>
              <p:cNvSpPr txBox="1"/>
              <p:nvPr/>
            </p:nvSpPr>
            <p:spPr>
              <a:xfrm>
                <a:off x="714374" y="2660340"/>
                <a:ext cx="212585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" dirty="0" smtClean="0"/>
                  <a:t>PN</a:t>
                </a:r>
                <a:endParaRPr lang="zh-TW" altLang="en-US" sz="200" dirty="0"/>
              </a:p>
            </p:txBody>
          </p:sp>
          <p:sp>
            <p:nvSpPr>
              <p:cNvPr id="135" name="文字方塊 134"/>
              <p:cNvSpPr txBox="1"/>
              <p:nvPr/>
            </p:nvSpPr>
            <p:spPr>
              <a:xfrm>
                <a:off x="717621" y="2812740"/>
                <a:ext cx="272979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" dirty="0" smtClean="0"/>
                  <a:t>Qty</a:t>
                </a:r>
                <a:endParaRPr lang="zh-TW" altLang="en-US" sz="200" dirty="0"/>
              </a:p>
            </p:txBody>
          </p:sp>
          <p:sp>
            <p:nvSpPr>
              <p:cNvPr id="136" name="文字方塊 135"/>
              <p:cNvSpPr txBox="1"/>
              <p:nvPr/>
            </p:nvSpPr>
            <p:spPr>
              <a:xfrm>
                <a:off x="955536" y="2706505"/>
                <a:ext cx="327304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00" dirty="0" smtClean="0"/>
                  <a:t>Lot Number</a:t>
                </a:r>
                <a:endParaRPr lang="zh-TW" altLang="en-US" sz="200" dirty="0"/>
              </a:p>
            </p:txBody>
          </p:sp>
        </p:grpSp>
        <p:grpSp>
          <p:nvGrpSpPr>
            <p:cNvPr id="137" name="群組 136"/>
            <p:cNvGrpSpPr/>
            <p:nvPr/>
          </p:nvGrpSpPr>
          <p:grpSpPr>
            <a:xfrm>
              <a:off x="6174688" y="3984113"/>
              <a:ext cx="422467" cy="295139"/>
              <a:chOff x="714374" y="2574665"/>
              <a:chExt cx="568466" cy="397136"/>
            </a:xfrm>
          </p:grpSpPr>
          <p:sp>
            <p:nvSpPr>
              <p:cNvPr id="138" name="矩形 137"/>
              <p:cNvSpPr/>
              <p:nvPr/>
            </p:nvSpPr>
            <p:spPr bwMode="auto">
              <a:xfrm>
                <a:off x="714375" y="2574665"/>
                <a:ext cx="504826" cy="3971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" name="文字方塊 138"/>
              <p:cNvSpPr txBox="1"/>
              <p:nvPr/>
            </p:nvSpPr>
            <p:spPr>
              <a:xfrm>
                <a:off x="714374" y="2660340"/>
                <a:ext cx="212585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" dirty="0" smtClean="0"/>
                  <a:t>PN</a:t>
                </a:r>
                <a:endParaRPr lang="zh-TW" altLang="en-US" sz="200" dirty="0"/>
              </a:p>
            </p:txBody>
          </p:sp>
          <p:sp>
            <p:nvSpPr>
              <p:cNvPr id="140" name="文字方塊 139"/>
              <p:cNvSpPr txBox="1"/>
              <p:nvPr/>
            </p:nvSpPr>
            <p:spPr>
              <a:xfrm>
                <a:off x="717621" y="2812740"/>
                <a:ext cx="272979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" dirty="0" smtClean="0"/>
                  <a:t>Qty</a:t>
                </a:r>
                <a:endParaRPr lang="zh-TW" altLang="en-US" sz="200" dirty="0"/>
              </a:p>
            </p:txBody>
          </p:sp>
          <p:sp>
            <p:nvSpPr>
              <p:cNvPr id="141" name="文字方塊 140"/>
              <p:cNvSpPr txBox="1"/>
              <p:nvPr/>
            </p:nvSpPr>
            <p:spPr>
              <a:xfrm>
                <a:off x="955536" y="2706505"/>
                <a:ext cx="327304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00" dirty="0" smtClean="0"/>
                  <a:t>Lot Number</a:t>
                </a:r>
                <a:endParaRPr lang="zh-TW" altLang="en-US" sz="200" dirty="0"/>
              </a:p>
            </p:txBody>
          </p:sp>
        </p:grpSp>
        <p:grpSp>
          <p:nvGrpSpPr>
            <p:cNvPr id="142" name="群組 141"/>
            <p:cNvGrpSpPr/>
            <p:nvPr/>
          </p:nvGrpSpPr>
          <p:grpSpPr>
            <a:xfrm>
              <a:off x="6174688" y="4392511"/>
              <a:ext cx="422467" cy="295139"/>
              <a:chOff x="714374" y="2574665"/>
              <a:chExt cx="568466" cy="397136"/>
            </a:xfrm>
          </p:grpSpPr>
          <p:sp>
            <p:nvSpPr>
              <p:cNvPr id="143" name="矩形 142"/>
              <p:cNvSpPr/>
              <p:nvPr/>
            </p:nvSpPr>
            <p:spPr bwMode="auto">
              <a:xfrm>
                <a:off x="714375" y="2574665"/>
                <a:ext cx="504826" cy="3971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" name="文字方塊 143"/>
              <p:cNvSpPr txBox="1"/>
              <p:nvPr/>
            </p:nvSpPr>
            <p:spPr>
              <a:xfrm>
                <a:off x="714374" y="2660340"/>
                <a:ext cx="212585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" dirty="0" smtClean="0"/>
                  <a:t>PN</a:t>
                </a:r>
                <a:endParaRPr lang="zh-TW" altLang="en-US" sz="200" dirty="0"/>
              </a:p>
            </p:txBody>
          </p:sp>
          <p:sp>
            <p:nvSpPr>
              <p:cNvPr id="145" name="文字方塊 144"/>
              <p:cNvSpPr txBox="1"/>
              <p:nvPr/>
            </p:nvSpPr>
            <p:spPr>
              <a:xfrm>
                <a:off x="717621" y="2812740"/>
                <a:ext cx="272979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" dirty="0" smtClean="0"/>
                  <a:t>Qty</a:t>
                </a:r>
                <a:endParaRPr lang="zh-TW" altLang="en-US" sz="200" dirty="0"/>
              </a:p>
            </p:txBody>
          </p:sp>
          <p:sp>
            <p:nvSpPr>
              <p:cNvPr id="146" name="文字方塊 145"/>
              <p:cNvSpPr txBox="1"/>
              <p:nvPr/>
            </p:nvSpPr>
            <p:spPr>
              <a:xfrm>
                <a:off x="955536" y="2706505"/>
                <a:ext cx="327304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00" dirty="0" smtClean="0"/>
                  <a:t>Lot Number</a:t>
                </a:r>
                <a:endParaRPr lang="zh-TW" altLang="en-US" sz="200" dirty="0"/>
              </a:p>
            </p:txBody>
          </p:sp>
        </p:grpSp>
        <p:grpSp>
          <p:nvGrpSpPr>
            <p:cNvPr id="147" name="群組 146"/>
            <p:cNvGrpSpPr/>
            <p:nvPr/>
          </p:nvGrpSpPr>
          <p:grpSpPr>
            <a:xfrm>
              <a:off x="6174688" y="4833555"/>
              <a:ext cx="422467" cy="295139"/>
              <a:chOff x="714374" y="2574665"/>
              <a:chExt cx="568466" cy="397136"/>
            </a:xfrm>
          </p:grpSpPr>
          <p:sp>
            <p:nvSpPr>
              <p:cNvPr id="148" name="矩形 147"/>
              <p:cNvSpPr/>
              <p:nvPr/>
            </p:nvSpPr>
            <p:spPr bwMode="auto">
              <a:xfrm>
                <a:off x="714375" y="2574665"/>
                <a:ext cx="504826" cy="3971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9" name="文字方塊 148"/>
              <p:cNvSpPr txBox="1"/>
              <p:nvPr/>
            </p:nvSpPr>
            <p:spPr>
              <a:xfrm>
                <a:off x="714374" y="2660340"/>
                <a:ext cx="212585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" dirty="0" smtClean="0"/>
                  <a:t>PN</a:t>
                </a:r>
                <a:endParaRPr lang="zh-TW" altLang="en-US" sz="200" dirty="0"/>
              </a:p>
            </p:txBody>
          </p:sp>
          <p:sp>
            <p:nvSpPr>
              <p:cNvPr id="150" name="文字方塊 149"/>
              <p:cNvSpPr txBox="1"/>
              <p:nvPr/>
            </p:nvSpPr>
            <p:spPr>
              <a:xfrm>
                <a:off x="717621" y="2812740"/>
                <a:ext cx="272979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" dirty="0" smtClean="0"/>
                  <a:t>Qty</a:t>
                </a:r>
                <a:endParaRPr lang="zh-TW" altLang="en-US" sz="200" dirty="0"/>
              </a:p>
            </p:txBody>
          </p:sp>
          <p:sp>
            <p:nvSpPr>
              <p:cNvPr id="151" name="文字方塊 150"/>
              <p:cNvSpPr txBox="1"/>
              <p:nvPr/>
            </p:nvSpPr>
            <p:spPr>
              <a:xfrm>
                <a:off x="955536" y="2706505"/>
                <a:ext cx="327304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00" dirty="0" smtClean="0"/>
                  <a:t>Lot Number</a:t>
                </a:r>
                <a:endParaRPr lang="zh-TW" altLang="en-US" sz="200" dirty="0"/>
              </a:p>
            </p:txBody>
          </p:sp>
        </p:grpSp>
        <p:grpSp>
          <p:nvGrpSpPr>
            <p:cNvPr id="152" name="群組 151"/>
            <p:cNvGrpSpPr/>
            <p:nvPr/>
          </p:nvGrpSpPr>
          <p:grpSpPr>
            <a:xfrm>
              <a:off x="6174688" y="5241954"/>
              <a:ext cx="422467" cy="295139"/>
              <a:chOff x="714374" y="2574665"/>
              <a:chExt cx="568466" cy="397136"/>
            </a:xfrm>
          </p:grpSpPr>
          <p:sp>
            <p:nvSpPr>
              <p:cNvPr id="153" name="矩形 152"/>
              <p:cNvSpPr/>
              <p:nvPr/>
            </p:nvSpPr>
            <p:spPr bwMode="auto">
              <a:xfrm>
                <a:off x="714375" y="2574665"/>
                <a:ext cx="504826" cy="3971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" name="文字方塊 153"/>
              <p:cNvSpPr txBox="1"/>
              <p:nvPr/>
            </p:nvSpPr>
            <p:spPr>
              <a:xfrm>
                <a:off x="714374" y="2660340"/>
                <a:ext cx="212585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" dirty="0" smtClean="0"/>
                  <a:t>PN</a:t>
                </a:r>
                <a:endParaRPr lang="zh-TW" altLang="en-US" sz="200" dirty="0"/>
              </a:p>
            </p:txBody>
          </p:sp>
          <p:sp>
            <p:nvSpPr>
              <p:cNvPr id="155" name="文字方塊 154"/>
              <p:cNvSpPr txBox="1"/>
              <p:nvPr/>
            </p:nvSpPr>
            <p:spPr>
              <a:xfrm>
                <a:off x="717621" y="2812740"/>
                <a:ext cx="272979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" dirty="0" smtClean="0"/>
                  <a:t>Qty</a:t>
                </a:r>
                <a:endParaRPr lang="zh-TW" altLang="en-US" sz="200" dirty="0"/>
              </a:p>
            </p:txBody>
          </p:sp>
          <p:sp>
            <p:nvSpPr>
              <p:cNvPr id="156" name="文字方塊 155"/>
              <p:cNvSpPr txBox="1"/>
              <p:nvPr/>
            </p:nvSpPr>
            <p:spPr>
              <a:xfrm>
                <a:off x="955536" y="2706505"/>
                <a:ext cx="327304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00" dirty="0" smtClean="0"/>
                  <a:t>Lot Number</a:t>
                </a:r>
                <a:endParaRPr lang="zh-TW" altLang="en-US" sz="200" dirty="0"/>
              </a:p>
            </p:txBody>
          </p:sp>
        </p:grpSp>
        <p:grpSp>
          <p:nvGrpSpPr>
            <p:cNvPr id="165" name="群組 164"/>
            <p:cNvGrpSpPr/>
            <p:nvPr/>
          </p:nvGrpSpPr>
          <p:grpSpPr>
            <a:xfrm>
              <a:off x="7281219" y="3763102"/>
              <a:ext cx="422467" cy="295139"/>
              <a:chOff x="714374" y="2574665"/>
              <a:chExt cx="568466" cy="397136"/>
            </a:xfrm>
            <a:scene3d>
              <a:camera prst="orthographicFront">
                <a:rot lat="19200000" lon="3300000" rev="0"/>
              </a:camera>
              <a:lightRig rig="threePt" dir="t"/>
            </a:scene3d>
          </p:grpSpPr>
          <p:sp>
            <p:nvSpPr>
              <p:cNvPr id="166" name="矩形 165"/>
              <p:cNvSpPr/>
              <p:nvPr/>
            </p:nvSpPr>
            <p:spPr bwMode="auto">
              <a:xfrm>
                <a:off x="714375" y="2574665"/>
                <a:ext cx="504826" cy="3971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7" name="文字方塊 166"/>
              <p:cNvSpPr txBox="1"/>
              <p:nvPr/>
            </p:nvSpPr>
            <p:spPr>
              <a:xfrm>
                <a:off x="714374" y="2660340"/>
                <a:ext cx="212585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" dirty="0" smtClean="0"/>
                  <a:t>PN</a:t>
                </a:r>
                <a:endParaRPr lang="zh-TW" altLang="en-US" sz="200" dirty="0"/>
              </a:p>
            </p:txBody>
          </p:sp>
          <p:sp>
            <p:nvSpPr>
              <p:cNvPr id="168" name="文字方塊 167"/>
              <p:cNvSpPr txBox="1"/>
              <p:nvPr/>
            </p:nvSpPr>
            <p:spPr>
              <a:xfrm>
                <a:off x="717621" y="2812740"/>
                <a:ext cx="272979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" dirty="0" smtClean="0"/>
                  <a:t>Qty</a:t>
                </a:r>
                <a:endParaRPr lang="zh-TW" altLang="en-US" sz="200" dirty="0"/>
              </a:p>
            </p:txBody>
          </p:sp>
          <p:sp>
            <p:nvSpPr>
              <p:cNvPr id="169" name="文字方塊 168"/>
              <p:cNvSpPr txBox="1"/>
              <p:nvPr/>
            </p:nvSpPr>
            <p:spPr>
              <a:xfrm>
                <a:off x="955536" y="2706505"/>
                <a:ext cx="327304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00" dirty="0" smtClean="0"/>
                  <a:t>Lot Number</a:t>
                </a:r>
                <a:endParaRPr lang="zh-TW" altLang="en-US" sz="200" dirty="0"/>
              </a:p>
            </p:txBody>
          </p:sp>
        </p:grpSp>
        <p:grpSp>
          <p:nvGrpSpPr>
            <p:cNvPr id="170" name="群組 169"/>
            <p:cNvGrpSpPr/>
            <p:nvPr/>
          </p:nvGrpSpPr>
          <p:grpSpPr>
            <a:xfrm>
              <a:off x="7281219" y="4204146"/>
              <a:ext cx="422467" cy="295139"/>
              <a:chOff x="714374" y="2574665"/>
              <a:chExt cx="568466" cy="397136"/>
            </a:xfrm>
            <a:scene3d>
              <a:camera prst="orthographicFront">
                <a:rot lat="19200000" lon="3300000" rev="0"/>
              </a:camera>
              <a:lightRig rig="threePt" dir="t"/>
            </a:scene3d>
          </p:grpSpPr>
          <p:sp>
            <p:nvSpPr>
              <p:cNvPr id="171" name="矩形 170"/>
              <p:cNvSpPr/>
              <p:nvPr/>
            </p:nvSpPr>
            <p:spPr bwMode="auto">
              <a:xfrm>
                <a:off x="714375" y="2574665"/>
                <a:ext cx="504826" cy="3971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2" name="文字方塊 171"/>
              <p:cNvSpPr txBox="1"/>
              <p:nvPr/>
            </p:nvSpPr>
            <p:spPr>
              <a:xfrm>
                <a:off x="714374" y="2660340"/>
                <a:ext cx="212585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" dirty="0" smtClean="0"/>
                  <a:t>PN</a:t>
                </a:r>
                <a:endParaRPr lang="zh-TW" altLang="en-US" sz="200" dirty="0"/>
              </a:p>
            </p:txBody>
          </p:sp>
          <p:sp>
            <p:nvSpPr>
              <p:cNvPr id="173" name="文字方塊 172"/>
              <p:cNvSpPr txBox="1"/>
              <p:nvPr/>
            </p:nvSpPr>
            <p:spPr>
              <a:xfrm>
                <a:off x="717621" y="2812740"/>
                <a:ext cx="272979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" dirty="0" smtClean="0"/>
                  <a:t>Qty</a:t>
                </a:r>
                <a:endParaRPr lang="zh-TW" altLang="en-US" sz="200" dirty="0"/>
              </a:p>
            </p:txBody>
          </p:sp>
          <p:sp>
            <p:nvSpPr>
              <p:cNvPr id="174" name="文字方塊 173"/>
              <p:cNvSpPr txBox="1"/>
              <p:nvPr/>
            </p:nvSpPr>
            <p:spPr>
              <a:xfrm>
                <a:off x="955536" y="2706505"/>
                <a:ext cx="327304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00" dirty="0" smtClean="0"/>
                  <a:t>Lot Number</a:t>
                </a:r>
                <a:endParaRPr lang="zh-TW" altLang="en-US" sz="200" dirty="0"/>
              </a:p>
            </p:txBody>
          </p:sp>
        </p:grpSp>
        <p:grpSp>
          <p:nvGrpSpPr>
            <p:cNvPr id="175" name="群組 174"/>
            <p:cNvGrpSpPr/>
            <p:nvPr/>
          </p:nvGrpSpPr>
          <p:grpSpPr>
            <a:xfrm>
              <a:off x="7281219" y="4657182"/>
              <a:ext cx="422467" cy="295139"/>
              <a:chOff x="714374" y="2574665"/>
              <a:chExt cx="568466" cy="397136"/>
            </a:xfrm>
            <a:scene3d>
              <a:camera prst="orthographicFront">
                <a:rot lat="19200000" lon="3300000" rev="0"/>
              </a:camera>
              <a:lightRig rig="threePt" dir="t"/>
            </a:scene3d>
          </p:grpSpPr>
          <p:sp>
            <p:nvSpPr>
              <p:cNvPr id="176" name="矩形 175"/>
              <p:cNvSpPr/>
              <p:nvPr/>
            </p:nvSpPr>
            <p:spPr bwMode="auto">
              <a:xfrm>
                <a:off x="714375" y="2574665"/>
                <a:ext cx="504826" cy="3971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7" name="文字方塊 176"/>
              <p:cNvSpPr txBox="1"/>
              <p:nvPr/>
            </p:nvSpPr>
            <p:spPr>
              <a:xfrm>
                <a:off x="714374" y="2660340"/>
                <a:ext cx="212585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" dirty="0" smtClean="0"/>
                  <a:t>PN</a:t>
                </a:r>
                <a:endParaRPr lang="zh-TW" altLang="en-US" sz="200" dirty="0"/>
              </a:p>
            </p:txBody>
          </p:sp>
          <p:sp>
            <p:nvSpPr>
              <p:cNvPr id="178" name="文字方塊 177"/>
              <p:cNvSpPr txBox="1"/>
              <p:nvPr/>
            </p:nvSpPr>
            <p:spPr>
              <a:xfrm>
                <a:off x="717621" y="2812740"/>
                <a:ext cx="272979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" dirty="0" smtClean="0"/>
                  <a:t>Qty</a:t>
                </a:r>
                <a:endParaRPr lang="zh-TW" altLang="en-US" sz="200" dirty="0"/>
              </a:p>
            </p:txBody>
          </p:sp>
          <p:sp>
            <p:nvSpPr>
              <p:cNvPr id="179" name="文字方塊 178"/>
              <p:cNvSpPr txBox="1"/>
              <p:nvPr/>
            </p:nvSpPr>
            <p:spPr>
              <a:xfrm>
                <a:off x="955536" y="2706505"/>
                <a:ext cx="327304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00" dirty="0" smtClean="0"/>
                  <a:t>Lot Number</a:t>
                </a:r>
                <a:endParaRPr lang="zh-TW" altLang="en-US" sz="200" dirty="0"/>
              </a:p>
            </p:txBody>
          </p:sp>
        </p:grpSp>
        <p:grpSp>
          <p:nvGrpSpPr>
            <p:cNvPr id="180" name="群組 179"/>
            <p:cNvGrpSpPr/>
            <p:nvPr/>
          </p:nvGrpSpPr>
          <p:grpSpPr>
            <a:xfrm>
              <a:off x="7281219" y="5053589"/>
              <a:ext cx="422467" cy="295139"/>
              <a:chOff x="714374" y="2574665"/>
              <a:chExt cx="568466" cy="397136"/>
            </a:xfrm>
            <a:scene3d>
              <a:camera prst="orthographicFront">
                <a:rot lat="19200000" lon="3300000" rev="0"/>
              </a:camera>
              <a:lightRig rig="threePt" dir="t"/>
            </a:scene3d>
          </p:grpSpPr>
          <p:sp>
            <p:nvSpPr>
              <p:cNvPr id="181" name="矩形 180"/>
              <p:cNvSpPr/>
              <p:nvPr/>
            </p:nvSpPr>
            <p:spPr bwMode="auto">
              <a:xfrm>
                <a:off x="714375" y="2574665"/>
                <a:ext cx="504826" cy="3971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82" name="文字方塊 181"/>
              <p:cNvSpPr txBox="1"/>
              <p:nvPr/>
            </p:nvSpPr>
            <p:spPr>
              <a:xfrm>
                <a:off x="714374" y="2660340"/>
                <a:ext cx="212585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" dirty="0" smtClean="0"/>
                  <a:t>PN</a:t>
                </a:r>
                <a:endParaRPr lang="zh-TW" altLang="en-US" sz="200" dirty="0"/>
              </a:p>
            </p:txBody>
          </p:sp>
          <p:sp>
            <p:nvSpPr>
              <p:cNvPr id="183" name="文字方塊 182"/>
              <p:cNvSpPr txBox="1"/>
              <p:nvPr/>
            </p:nvSpPr>
            <p:spPr>
              <a:xfrm>
                <a:off x="717621" y="2812740"/>
                <a:ext cx="272979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" dirty="0" smtClean="0"/>
                  <a:t>Qty</a:t>
                </a:r>
                <a:endParaRPr lang="zh-TW" altLang="en-US" sz="200" dirty="0"/>
              </a:p>
            </p:txBody>
          </p:sp>
          <p:sp>
            <p:nvSpPr>
              <p:cNvPr id="184" name="文字方塊 183"/>
              <p:cNvSpPr txBox="1"/>
              <p:nvPr/>
            </p:nvSpPr>
            <p:spPr>
              <a:xfrm>
                <a:off x="955536" y="2706505"/>
                <a:ext cx="327304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00" dirty="0" smtClean="0"/>
                  <a:t>Lot Number</a:t>
                </a:r>
                <a:endParaRPr lang="zh-TW" altLang="en-US" sz="200" dirty="0"/>
              </a:p>
            </p:txBody>
          </p:sp>
        </p:grpSp>
        <p:grpSp>
          <p:nvGrpSpPr>
            <p:cNvPr id="185" name="群組 184"/>
            <p:cNvGrpSpPr/>
            <p:nvPr/>
          </p:nvGrpSpPr>
          <p:grpSpPr>
            <a:xfrm>
              <a:off x="7620996" y="3423325"/>
              <a:ext cx="422467" cy="295139"/>
              <a:chOff x="714374" y="2574665"/>
              <a:chExt cx="568466" cy="397136"/>
            </a:xfrm>
            <a:scene3d>
              <a:camera prst="orthographicFront">
                <a:rot lat="19200000" lon="3300000" rev="0"/>
              </a:camera>
              <a:lightRig rig="threePt" dir="t"/>
            </a:scene3d>
          </p:grpSpPr>
          <p:sp>
            <p:nvSpPr>
              <p:cNvPr id="186" name="矩形 185"/>
              <p:cNvSpPr/>
              <p:nvPr/>
            </p:nvSpPr>
            <p:spPr bwMode="auto">
              <a:xfrm>
                <a:off x="714375" y="2574665"/>
                <a:ext cx="504826" cy="3971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87" name="文字方塊 186"/>
              <p:cNvSpPr txBox="1"/>
              <p:nvPr/>
            </p:nvSpPr>
            <p:spPr>
              <a:xfrm>
                <a:off x="714374" y="2660340"/>
                <a:ext cx="212585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" dirty="0" smtClean="0"/>
                  <a:t>PN</a:t>
                </a:r>
                <a:endParaRPr lang="zh-TW" altLang="en-US" sz="200" dirty="0"/>
              </a:p>
            </p:txBody>
          </p:sp>
          <p:sp>
            <p:nvSpPr>
              <p:cNvPr id="188" name="文字方塊 187"/>
              <p:cNvSpPr txBox="1"/>
              <p:nvPr/>
            </p:nvSpPr>
            <p:spPr>
              <a:xfrm>
                <a:off x="717621" y="2812740"/>
                <a:ext cx="272979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" dirty="0" smtClean="0"/>
                  <a:t>Qty</a:t>
                </a:r>
                <a:endParaRPr lang="zh-TW" altLang="en-US" sz="200" dirty="0"/>
              </a:p>
            </p:txBody>
          </p:sp>
          <p:sp>
            <p:nvSpPr>
              <p:cNvPr id="189" name="文字方塊 188"/>
              <p:cNvSpPr txBox="1"/>
              <p:nvPr/>
            </p:nvSpPr>
            <p:spPr>
              <a:xfrm>
                <a:off x="955536" y="2706505"/>
                <a:ext cx="327304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00" dirty="0" smtClean="0"/>
                  <a:t>Lot Number</a:t>
                </a:r>
                <a:endParaRPr lang="zh-TW" altLang="en-US" sz="200" dirty="0"/>
              </a:p>
            </p:txBody>
          </p:sp>
        </p:grpSp>
        <p:grpSp>
          <p:nvGrpSpPr>
            <p:cNvPr id="190" name="群組 189"/>
            <p:cNvGrpSpPr/>
            <p:nvPr/>
          </p:nvGrpSpPr>
          <p:grpSpPr>
            <a:xfrm>
              <a:off x="7620996" y="3864369"/>
              <a:ext cx="422467" cy="295139"/>
              <a:chOff x="714374" y="2574665"/>
              <a:chExt cx="568466" cy="397136"/>
            </a:xfrm>
            <a:scene3d>
              <a:camera prst="orthographicFront">
                <a:rot lat="19200000" lon="3300000" rev="0"/>
              </a:camera>
              <a:lightRig rig="threePt" dir="t"/>
            </a:scene3d>
          </p:grpSpPr>
          <p:sp>
            <p:nvSpPr>
              <p:cNvPr id="191" name="矩形 190"/>
              <p:cNvSpPr/>
              <p:nvPr/>
            </p:nvSpPr>
            <p:spPr bwMode="auto">
              <a:xfrm>
                <a:off x="714375" y="2574665"/>
                <a:ext cx="504826" cy="3971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92" name="文字方塊 191"/>
              <p:cNvSpPr txBox="1"/>
              <p:nvPr/>
            </p:nvSpPr>
            <p:spPr>
              <a:xfrm>
                <a:off x="714374" y="2660340"/>
                <a:ext cx="212585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" dirty="0" smtClean="0"/>
                  <a:t>PN</a:t>
                </a:r>
                <a:endParaRPr lang="zh-TW" altLang="en-US" sz="200" dirty="0"/>
              </a:p>
            </p:txBody>
          </p:sp>
          <p:sp>
            <p:nvSpPr>
              <p:cNvPr id="193" name="文字方塊 192"/>
              <p:cNvSpPr txBox="1"/>
              <p:nvPr/>
            </p:nvSpPr>
            <p:spPr>
              <a:xfrm>
                <a:off x="717621" y="2812740"/>
                <a:ext cx="272979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" dirty="0" smtClean="0"/>
                  <a:t>Qty</a:t>
                </a:r>
                <a:endParaRPr lang="zh-TW" altLang="en-US" sz="200" dirty="0"/>
              </a:p>
            </p:txBody>
          </p:sp>
          <p:sp>
            <p:nvSpPr>
              <p:cNvPr id="194" name="文字方塊 193"/>
              <p:cNvSpPr txBox="1"/>
              <p:nvPr/>
            </p:nvSpPr>
            <p:spPr>
              <a:xfrm>
                <a:off x="955536" y="2706505"/>
                <a:ext cx="327304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00" dirty="0" smtClean="0"/>
                  <a:t>Lot Number</a:t>
                </a:r>
                <a:endParaRPr lang="zh-TW" altLang="en-US" sz="200" dirty="0"/>
              </a:p>
            </p:txBody>
          </p:sp>
        </p:grpSp>
        <p:grpSp>
          <p:nvGrpSpPr>
            <p:cNvPr id="195" name="群組 194"/>
            <p:cNvGrpSpPr/>
            <p:nvPr/>
          </p:nvGrpSpPr>
          <p:grpSpPr>
            <a:xfrm>
              <a:off x="7620996" y="4317405"/>
              <a:ext cx="422467" cy="295139"/>
              <a:chOff x="714374" y="2574665"/>
              <a:chExt cx="568466" cy="397136"/>
            </a:xfrm>
            <a:scene3d>
              <a:camera prst="orthographicFront">
                <a:rot lat="19200000" lon="3300000" rev="0"/>
              </a:camera>
              <a:lightRig rig="threePt" dir="t"/>
            </a:scene3d>
          </p:grpSpPr>
          <p:sp>
            <p:nvSpPr>
              <p:cNvPr id="196" name="矩形 195"/>
              <p:cNvSpPr/>
              <p:nvPr/>
            </p:nvSpPr>
            <p:spPr bwMode="auto">
              <a:xfrm>
                <a:off x="714375" y="2574665"/>
                <a:ext cx="504826" cy="3971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97" name="文字方塊 196"/>
              <p:cNvSpPr txBox="1"/>
              <p:nvPr/>
            </p:nvSpPr>
            <p:spPr>
              <a:xfrm>
                <a:off x="714374" y="2660340"/>
                <a:ext cx="212585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" dirty="0" smtClean="0"/>
                  <a:t>PN</a:t>
                </a:r>
                <a:endParaRPr lang="zh-TW" altLang="en-US" sz="200" dirty="0"/>
              </a:p>
            </p:txBody>
          </p:sp>
          <p:sp>
            <p:nvSpPr>
              <p:cNvPr id="198" name="文字方塊 197"/>
              <p:cNvSpPr txBox="1"/>
              <p:nvPr/>
            </p:nvSpPr>
            <p:spPr>
              <a:xfrm>
                <a:off x="717621" y="2812740"/>
                <a:ext cx="272979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" dirty="0" smtClean="0"/>
                  <a:t>Qty</a:t>
                </a:r>
                <a:endParaRPr lang="zh-TW" altLang="en-US" sz="200" dirty="0"/>
              </a:p>
            </p:txBody>
          </p:sp>
          <p:sp>
            <p:nvSpPr>
              <p:cNvPr id="199" name="文字方塊 198"/>
              <p:cNvSpPr txBox="1"/>
              <p:nvPr/>
            </p:nvSpPr>
            <p:spPr>
              <a:xfrm>
                <a:off x="955536" y="2706505"/>
                <a:ext cx="327304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00" dirty="0" smtClean="0"/>
                  <a:t>Lot Number</a:t>
                </a:r>
                <a:endParaRPr lang="zh-TW" altLang="en-US" sz="200" dirty="0"/>
              </a:p>
            </p:txBody>
          </p:sp>
        </p:grpSp>
        <p:grpSp>
          <p:nvGrpSpPr>
            <p:cNvPr id="200" name="群組 199"/>
            <p:cNvGrpSpPr/>
            <p:nvPr/>
          </p:nvGrpSpPr>
          <p:grpSpPr>
            <a:xfrm>
              <a:off x="7620996" y="4713812"/>
              <a:ext cx="422467" cy="295139"/>
              <a:chOff x="714374" y="2574665"/>
              <a:chExt cx="568466" cy="397136"/>
            </a:xfrm>
            <a:scene3d>
              <a:camera prst="orthographicFront">
                <a:rot lat="19200000" lon="3300000" rev="0"/>
              </a:camera>
              <a:lightRig rig="threePt" dir="t"/>
            </a:scene3d>
          </p:grpSpPr>
          <p:sp>
            <p:nvSpPr>
              <p:cNvPr id="201" name="矩形 200"/>
              <p:cNvSpPr/>
              <p:nvPr/>
            </p:nvSpPr>
            <p:spPr bwMode="auto">
              <a:xfrm>
                <a:off x="714375" y="2574665"/>
                <a:ext cx="504826" cy="3971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02" name="文字方塊 201"/>
              <p:cNvSpPr txBox="1"/>
              <p:nvPr/>
            </p:nvSpPr>
            <p:spPr>
              <a:xfrm>
                <a:off x="714374" y="2660340"/>
                <a:ext cx="212585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" dirty="0" smtClean="0"/>
                  <a:t>PN</a:t>
                </a:r>
                <a:endParaRPr lang="zh-TW" altLang="en-US" sz="200" dirty="0"/>
              </a:p>
            </p:txBody>
          </p:sp>
          <p:sp>
            <p:nvSpPr>
              <p:cNvPr id="203" name="文字方塊 202"/>
              <p:cNvSpPr txBox="1"/>
              <p:nvPr/>
            </p:nvSpPr>
            <p:spPr>
              <a:xfrm>
                <a:off x="717621" y="2812740"/>
                <a:ext cx="272979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" dirty="0" smtClean="0"/>
                  <a:t>Qty</a:t>
                </a:r>
                <a:endParaRPr lang="zh-TW" altLang="en-US" sz="200" dirty="0"/>
              </a:p>
            </p:txBody>
          </p:sp>
          <p:sp>
            <p:nvSpPr>
              <p:cNvPr id="204" name="文字方塊 203"/>
              <p:cNvSpPr txBox="1"/>
              <p:nvPr/>
            </p:nvSpPr>
            <p:spPr>
              <a:xfrm>
                <a:off x="955536" y="2706505"/>
                <a:ext cx="327304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00" dirty="0" smtClean="0"/>
                  <a:t>Lot Number</a:t>
                </a:r>
                <a:endParaRPr lang="zh-TW" altLang="en-US" sz="200" dirty="0"/>
              </a:p>
            </p:txBody>
          </p:sp>
        </p:grpSp>
        <p:grpSp>
          <p:nvGrpSpPr>
            <p:cNvPr id="205" name="群組 204"/>
            <p:cNvGrpSpPr/>
            <p:nvPr/>
          </p:nvGrpSpPr>
          <p:grpSpPr>
            <a:xfrm>
              <a:off x="7930203" y="3140177"/>
              <a:ext cx="422467" cy="295139"/>
              <a:chOff x="714374" y="2574665"/>
              <a:chExt cx="568466" cy="397136"/>
            </a:xfrm>
            <a:scene3d>
              <a:camera prst="orthographicFront">
                <a:rot lat="19200000" lon="3300000" rev="0"/>
              </a:camera>
              <a:lightRig rig="threePt" dir="t"/>
            </a:scene3d>
          </p:grpSpPr>
          <p:sp>
            <p:nvSpPr>
              <p:cNvPr id="206" name="矩形 205"/>
              <p:cNvSpPr/>
              <p:nvPr/>
            </p:nvSpPr>
            <p:spPr bwMode="auto">
              <a:xfrm>
                <a:off x="714375" y="2574665"/>
                <a:ext cx="504826" cy="3971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07" name="文字方塊 206"/>
              <p:cNvSpPr txBox="1"/>
              <p:nvPr/>
            </p:nvSpPr>
            <p:spPr>
              <a:xfrm>
                <a:off x="714374" y="2660340"/>
                <a:ext cx="212585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" dirty="0" smtClean="0"/>
                  <a:t>PN</a:t>
                </a:r>
                <a:endParaRPr lang="zh-TW" altLang="en-US" sz="200" dirty="0"/>
              </a:p>
            </p:txBody>
          </p:sp>
          <p:sp>
            <p:nvSpPr>
              <p:cNvPr id="208" name="文字方塊 207"/>
              <p:cNvSpPr txBox="1"/>
              <p:nvPr/>
            </p:nvSpPr>
            <p:spPr>
              <a:xfrm>
                <a:off x="717621" y="2812740"/>
                <a:ext cx="272979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" dirty="0" smtClean="0"/>
                  <a:t>Qty</a:t>
                </a:r>
                <a:endParaRPr lang="zh-TW" altLang="en-US" sz="200" dirty="0"/>
              </a:p>
            </p:txBody>
          </p:sp>
          <p:sp>
            <p:nvSpPr>
              <p:cNvPr id="209" name="文字方塊 208"/>
              <p:cNvSpPr txBox="1"/>
              <p:nvPr/>
            </p:nvSpPr>
            <p:spPr>
              <a:xfrm>
                <a:off x="955536" y="2706505"/>
                <a:ext cx="327304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00" dirty="0" smtClean="0"/>
                  <a:t>Lot Number</a:t>
                </a:r>
                <a:endParaRPr lang="zh-TW" altLang="en-US" sz="200" dirty="0"/>
              </a:p>
            </p:txBody>
          </p:sp>
        </p:grpSp>
        <p:grpSp>
          <p:nvGrpSpPr>
            <p:cNvPr id="210" name="群組 209"/>
            <p:cNvGrpSpPr/>
            <p:nvPr/>
          </p:nvGrpSpPr>
          <p:grpSpPr>
            <a:xfrm>
              <a:off x="7930203" y="3536584"/>
              <a:ext cx="422467" cy="295139"/>
              <a:chOff x="714374" y="2574665"/>
              <a:chExt cx="568466" cy="397136"/>
            </a:xfrm>
            <a:scene3d>
              <a:camera prst="orthographicFront">
                <a:rot lat="19200000" lon="3300000" rev="0"/>
              </a:camera>
              <a:lightRig rig="threePt" dir="t"/>
            </a:scene3d>
          </p:grpSpPr>
          <p:sp>
            <p:nvSpPr>
              <p:cNvPr id="211" name="矩形 210"/>
              <p:cNvSpPr/>
              <p:nvPr/>
            </p:nvSpPr>
            <p:spPr bwMode="auto">
              <a:xfrm>
                <a:off x="714375" y="2574665"/>
                <a:ext cx="504826" cy="3971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12" name="文字方塊 211"/>
              <p:cNvSpPr txBox="1"/>
              <p:nvPr/>
            </p:nvSpPr>
            <p:spPr>
              <a:xfrm>
                <a:off x="714374" y="2660340"/>
                <a:ext cx="212585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" dirty="0" smtClean="0"/>
                  <a:t>PN</a:t>
                </a:r>
                <a:endParaRPr lang="zh-TW" altLang="en-US" sz="200" dirty="0"/>
              </a:p>
            </p:txBody>
          </p:sp>
          <p:sp>
            <p:nvSpPr>
              <p:cNvPr id="213" name="文字方塊 212"/>
              <p:cNvSpPr txBox="1"/>
              <p:nvPr/>
            </p:nvSpPr>
            <p:spPr>
              <a:xfrm>
                <a:off x="717621" y="2812740"/>
                <a:ext cx="272979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" dirty="0" smtClean="0"/>
                  <a:t>Qty</a:t>
                </a:r>
                <a:endParaRPr lang="zh-TW" altLang="en-US" sz="200" dirty="0"/>
              </a:p>
            </p:txBody>
          </p:sp>
          <p:sp>
            <p:nvSpPr>
              <p:cNvPr id="214" name="文字方塊 213"/>
              <p:cNvSpPr txBox="1"/>
              <p:nvPr/>
            </p:nvSpPr>
            <p:spPr>
              <a:xfrm>
                <a:off x="955536" y="2706505"/>
                <a:ext cx="327304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00" dirty="0" smtClean="0"/>
                  <a:t>Lot Number</a:t>
                </a:r>
                <a:endParaRPr lang="zh-TW" altLang="en-US" sz="200" dirty="0"/>
              </a:p>
            </p:txBody>
          </p:sp>
        </p:grpSp>
        <p:grpSp>
          <p:nvGrpSpPr>
            <p:cNvPr id="215" name="群組 214"/>
            <p:cNvGrpSpPr/>
            <p:nvPr/>
          </p:nvGrpSpPr>
          <p:grpSpPr>
            <a:xfrm>
              <a:off x="7930203" y="3989620"/>
              <a:ext cx="422467" cy="295139"/>
              <a:chOff x="714374" y="2574665"/>
              <a:chExt cx="568466" cy="397136"/>
            </a:xfrm>
            <a:scene3d>
              <a:camera prst="orthographicFront">
                <a:rot lat="19200000" lon="3300000" rev="0"/>
              </a:camera>
              <a:lightRig rig="threePt" dir="t"/>
            </a:scene3d>
          </p:grpSpPr>
          <p:sp>
            <p:nvSpPr>
              <p:cNvPr id="216" name="矩形 215"/>
              <p:cNvSpPr/>
              <p:nvPr/>
            </p:nvSpPr>
            <p:spPr bwMode="auto">
              <a:xfrm>
                <a:off x="714375" y="2574665"/>
                <a:ext cx="504826" cy="3971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17" name="文字方塊 216"/>
              <p:cNvSpPr txBox="1"/>
              <p:nvPr/>
            </p:nvSpPr>
            <p:spPr>
              <a:xfrm>
                <a:off x="714374" y="2660340"/>
                <a:ext cx="212585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" dirty="0" smtClean="0"/>
                  <a:t>PN</a:t>
                </a:r>
                <a:endParaRPr lang="zh-TW" altLang="en-US" sz="200" dirty="0"/>
              </a:p>
            </p:txBody>
          </p:sp>
          <p:sp>
            <p:nvSpPr>
              <p:cNvPr id="218" name="文字方塊 217"/>
              <p:cNvSpPr txBox="1"/>
              <p:nvPr/>
            </p:nvSpPr>
            <p:spPr>
              <a:xfrm>
                <a:off x="717621" y="2812740"/>
                <a:ext cx="272979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" dirty="0" smtClean="0"/>
                  <a:t>Qty</a:t>
                </a:r>
                <a:endParaRPr lang="zh-TW" altLang="en-US" sz="200" dirty="0"/>
              </a:p>
            </p:txBody>
          </p:sp>
          <p:sp>
            <p:nvSpPr>
              <p:cNvPr id="219" name="文字方塊 218"/>
              <p:cNvSpPr txBox="1"/>
              <p:nvPr/>
            </p:nvSpPr>
            <p:spPr>
              <a:xfrm>
                <a:off x="955536" y="2706505"/>
                <a:ext cx="327304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00" dirty="0" smtClean="0"/>
                  <a:t>Lot Number</a:t>
                </a:r>
                <a:endParaRPr lang="zh-TW" altLang="en-US" sz="200" dirty="0"/>
              </a:p>
            </p:txBody>
          </p:sp>
        </p:grpSp>
        <p:grpSp>
          <p:nvGrpSpPr>
            <p:cNvPr id="220" name="群組 219"/>
            <p:cNvGrpSpPr/>
            <p:nvPr/>
          </p:nvGrpSpPr>
          <p:grpSpPr>
            <a:xfrm>
              <a:off x="7930203" y="4386026"/>
              <a:ext cx="422467" cy="295139"/>
              <a:chOff x="714374" y="2574665"/>
              <a:chExt cx="568466" cy="397136"/>
            </a:xfrm>
            <a:scene3d>
              <a:camera prst="orthographicFront">
                <a:rot lat="19200000" lon="3300000" rev="0"/>
              </a:camera>
              <a:lightRig rig="threePt" dir="t"/>
            </a:scene3d>
          </p:grpSpPr>
          <p:sp>
            <p:nvSpPr>
              <p:cNvPr id="221" name="矩形 220"/>
              <p:cNvSpPr/>
              <p:nvPr/>
            </p:nvSpPr>
            <p:spPr bwMode="auto">
              <a:xfrm>
                <a:off x="714375" y="2574665"/>
                <a:ext cx="504826" cy="3971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22" name="文字方塊 221"/>
              <p:cNvSpPr txBox="1"/>
              <p:nvPr/>
            </p:nvSpPr>
            <p:spPr>
              <a:xfrm>
                <a:off x="714374" y="2660340"/>
                <a:ext cx="212585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" dirty="0" smtClean="0"/>
                  <a:t>PN</a:t>
                </a:r>
                <a:endParaRPr lang="zh-TW" altLang="en-US" sz="200" dirty="0"/>
              </a:p>
            </p:txBody>
          </p:sp>
          <p:sp>
            <p:nvSpPr>
              <p:cNvPr id="223" name="文字方塊 222"/>
              <p:cNvSpPr txBox="1"/>
              <p:nvPr/>
            </p:nvSpPr>
            <p:spPr>
              <a:xfrm>
                <a:off x="717621" y="2812740"/>
                <a:ext cx="272979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" dirty="0" smtClean="0"/>
                  <a:t>Qty</a:t>
                </a:r>
                <a:endParaRPr lang="zh-TW" altLang="en-US" sz="200" dirty="0"/>
              </a:p>
            </p:txBody>
          </p:sp>
          <p:sp>
            <p:nvSpPr>
              <p:cNvPr id="224" name="文字方塊 223"/>
              <p:cNvSpPr txBox="1"/>
              <p:nvPr/>
            </p:nvSpPr>
            <p:spPr>
              <a:xfrm>
                <a:off x="955536" y="2706505"/>
                <a:ext cx="327304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00" dirty="0" smtClean="0"/>
                  <a:t>Lot Number</a:t>
                </a:r>
                <a:endParaRPr lang="zh-TW" altLang="en-US" sz="200" dirty="0"/>
              </a:p>
            </p:txBody>
          </p:sp>
        </p:grpSp>
        <p:grpSp>
          <p:nvGrpSpPr>
            <p:cNvPr id="245" name="群組 244"/>
            <p:cNvGrpSpPr/>
            <p:nvPr/>
          </p:nvGrpSpPr>
          <p:grpSpPr>
            <a:xfrm>
              <a:off x="8243920" y="2857030"/>
              <a:ext cx="422467" cy="295139"/>
              <a:chOff x="714374" y="2574665"/>
              <a:chExt cx="568466" cy="397136"/>
            </a:xfrm>
            <a:scene3d>
              <a:camera prst="orthographicFront">
                <a:rot lat="19200000" lon="3300000" rev="0"/>
              </a:camera>
              <a:lightRig rig="threePt" dir="t"/>
            </a:scene3d>
          </p:grpSpPr>
          <p:sp>
            <p:nvSpPr>
              <p:cNvPr id="246" name="矩形 245"/>
              <p:cNvSpPr/>
              <p:nvPr/>
            </p:nvSpPr>
            <p:spPr bwMode="auto">
              <a:xfrm>
                <a:off x="714375" y="2574665"/>
                <a:ext cx="504826" cy="3971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7" name="文字方塊 246"/>
              <p:cNvSpPr txBox="1"/>
              <p:nvPr/>
            </p:nvSpPr>
            <p:spPr>
              <a:xfrm>
                <a:off x="714374" y="2660340"/>
                <a:ext cx="212585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" dirty="0" smtClean="0"/>
                  <a:t>PN</a:t>
                </a:r>
                <a:endParaRPr lang="zh-TW" altLang="en-US" sz="200" dirty="0"/>
              </a:p>
            </p:txBody>
          </p:sp>
          <p:sp>
            <p:nvSpPr>
              <p:cNvPr id="248" name="文字方塊 247"/>
              <p:cNvSpPr txBox="1"/>
              <p:nvPr/>
            </p:nvSpPr>
            <p:spPr>
              <a:xfrm>
                <a:off x="717621" y="2812740"/>
                <a:ext cx="272979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" dirty="0" smtClean="0"/>
                  <a:t>Qty</a:t>
                </a:r>
                <a:endParaRPr lang="zh-TW" altLang="en-US" sz="200" dirty="0"/>
              </a:p>
            </p:txBody>
          </p:sp>
          <p:sp>
            <p:nvSpPr>
              <p:cNvPr id="249" name="文字方塊 248"/>
              <p:cNvSpPr txBox="1"/>
              <p:nvPr/>
            </p:nvSpPr>
            <p:spPr>
              <a:xfrm>
                <a:off x="955536" y="2706505"/>
                <a:ext cx="327304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00" dirty="0" smtClean="0"/>
                  <a:t>Lot Number</a:t>
                </a:r>
                <a:endParaRPr lang="zh-TW" altLang="en-US" sz="200" dirty="0"/>
              </a:p>
            </p:txBody>
          </p:sp>
        </p:grpSp>
        <p:grpSp>
          <p:nvGrpSpPr>
            <p:cNvPr id="250" name="群組 249"/>
            <p:cNvGrpSpPr/>
            <p:nvPr/>
          </p:nvGrpSpPr>
          <p:grpSpPr>
            <a:xfrm>
              <a:off x="8243920" y="3253436"/>
              <a:ext cx="422467" cy="295139"/>
              <a:chOff x="714374" y="2574665"/>
              <a:chExt cx="568466" cy="397136"/>
            </a:xfrm>
            <a:scene3d>
              <a:camera prst="orthographicFront">
                <a:rot lat="19200000" lon="3300000" rev="0"/>
              </a:camera>
              <a:lightRig rig="threePt" dir="t"/>
            </a:scene3d>
          </p:grpSpPr>
          <p:sp>
            <p:nvSpPr>
              <p:cNvPr id="251" name="矩形 250"/>
              <p:cNvSpPr/>
              <p:nvPr/>
            </p:nvSpPr>
            <p:spPr bwMode="auto">
              <a:xfrm>
                <a:off x="714375" y="2574665"/>
                <a:ext cx="504826" cy="3971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52" name="文字方塊 251"/>
              <p:cNvSpPr txBox="1"/>
              <p:nvPr/>
            </p:nvSpPr>
            <p:spPr>
              <a:xfrm>
                <a:off x="714374" y="2660340"/>
                <a:ext cx="212585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" dirty="0" smtClean="0"/>
                  <a:t>PN</a:t>
                </a:r>
                <a:endParaRPr lang="zh-TW" altLang="en-US" sz="200" dirty="0"/>
              </a:p>
            </p:txBody>
          </p:sp>
          <p:sp>
            <p:nvSpPr>
              <p:cNvPr id="253" name="文字方塊 252"/>
              <p:cNvSpPr txBox="1"/>
              <p:nvPr/>
            </p:nvSpPr>
            <p:spPr>
              <a:xfrm>
                <a:off x="717621" y="2812740"/>
                <a:ext cx="272979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" dirty="0" smtClean="0"/>
                  <a:t>Qty</a:t>
                </a:r>
                <a:endParaRPr lang="zh-TW" altLang="en-US" sz="200" dirty="0"/>
              </a:p>
            </p:txBody>
          </p:sp>
          <p:sp>
            <p:nvSpPr>
              <p:cNvPr id="254" name="文字方塊 253"/>
              <p:cNvSpPr txBox="1"/>
              <p:nvPr/>
            </p:nvSpPr>
            <p:spPr>
              <a:xfrm>
                <a:off x="955536" y="2706505"/>
                <a:ext cx="327304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00" dirty="0" smtClean="0"/>
                  <a:t>Lot Number</a:t>
                </a:r>
                <a:endParaRPr lang="zh-TW" altLang="en-US" sz="200" dirty="0"/>
              </a:p>
            </p:txBody>
          </p:sp>
        </p:grpSp>
        <p:grpSp>
          <p:nvGrpSpPr>
            <p:cNvPr id="255" name="群組 254"/>
            <p:cNvGrpSpPr/>
            <p:nvPr/>
          </p:nvGrpSpPr>
          <p:grpSpPr>
            <a:xfrm>
              <a:off x="8243920" y="3649843"/>
              <a:ext cx="422467" cy="295139"/>
              <a:chOff x="714374" y="2574665"/>
              <a:chExt cx="568466" cy="397136"/>
            </a:xfrm>
            <a:scene3d>
              <a:camera prst="orthographicFront">
                <a:rot lat="19200000" lon="3300000" rev="0"/>
              </a:camera>
              <a:lightRig rig="threePt" dir="t"/>
            </a:scene3d>
          </p:grpSpPr>
          <p:sp>
            <p:nvSpPr>
              <p:cNvPr id="256" name="矩形 255"/>
              <p:cNvSpPr/>
              <p:nvPr/>
            </p:nvSpPr>
            <p:spPr bwMode="auto">
              <a:xfrm>
                <a:off x="714375" y="2574665"/>
                <a:ext cx="504826" cy="3971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57" name="文字方塊 256"/>
              <p:cNvSpPr txBox="1"/>
              <p:nvPr/>
            </p:nvSpPr>
            <p:spPr>
              <a:xfrm>
                <a:off x="714374" y="2660340"/>
                <a:ext cx="212585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" dirty="0" smtClean="0"/>
                  <a:t>PN</a:t>
                </a:r>
                <a:endParaRPr lang="zh-TW" altLang="en-US" sz="200" dirty="0"/>
              </a:p>
            </p:txBody>
          </p:sp>
          <p:sp>
            <p:nvSpPr>
              <p:cNvPr id="258" name="文字方塊 257"/>
              <p:cNvSpPr txBox="1"/>
              <p:nvPr/>
            </p:nvSpPr>
            <p:spPr>
              <a:xfrm>
                <a:off x="717621" y="2812740"/>
                <a:ext cx="272979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" dirty="0" smtClean="0"/>
                  <a:t>Qty</a:t>
                </a:r>
                <a:endParaRPr lang="zh-TW" altLang="en-US" sz="200" dirty="0"/>
              </a:p>
            </p:txBody>
          </p:sp>
          <p:sp>
            <p:nvSpPr>
              <p:cNvPr id="259" name="文字方塊 258"/>
              <p:cNvSpPr txBox="1"/>
              <p:nvPr/>
            </p:nvSpPr>
            <p:spPr>
              <a:xfrm>
                <a:off x="955536" y="2706505"/>
                <a:ext cx="327304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00" dirty="0" smtClean="0"/>
                  <a:t>Lot Number</a:t>
                </a:r>
                <a:endParaRPr lang="zh-TW" altLang="en-US" sz="200" dirty="0"/>
              </a:p>
            </p:txBody>
          </p:sp>
        </p:grpSp>
        <p:grpSp>
          <p:nvGrpSpPr>
            <p:cNvPr id="260" name="群組 259"/>
            <p:cNvGrpSpPr/>
            <p:nvPr/>
          </p:nvGrpSpPr>
          <p:grpSpPr>
            <a:xfrm>
              <a:off x="8243920" y="4102879"/>
              <a:ext cx="422467" cy="295139"/>
              <a:chOff x="714374" y="2574665"/>
              <a:chExt cx="568466" cy="397136"/>
            </a:xfrm>
            <a:scene3d>
              <a:camera prst="orthographicFront">
                <a:rot lat="19200000" lon="3300000" rev="0"/>
              </a:camera>
              <a:lightRig rig="threePt" dir="t"/>
            </a:scene3d>
          </p:grpSpPr>
          <p:sp>
            <p:nvSpPr>
              <p:cNvPr id="261" name="矩形 260"/>
              <p:cNvSpPr/>
              <p:nvPr/>
            </p:nvSpPr>
            <p:spPr bwMode="auto">
              <a:xfrm>
                <a:off x="714375" y="2574665"/>
                <a:ext cx="504826" cy="3971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62" name="文字方塊 261"/>
              <p:cNvSpPr txBox="1"/>
              <p:nvPr/>
            </p:nvSpPr>
            <p:spPr>
              <a:xfrm>
                <a:off x="714374" y="2660340"/>
                <a:ext cx="212585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" dirty="0" smtClean="0"/>
                  <a:t>PN</a:t>
                </a:r>
                <a:endParaRPr lang="zh-TW" altLang="en-US" sz="200" dirty="0"/>
              </a:p>
            </p:txBody>
          </p:sp>
          <p:sp>
            <p:nvSpPr>
              <p:cNvPr id="263" name="文字方塊 262"/>
              <p:cNvSpPr txBox="1"/>
              <p:nvPr/>
            </p:nvSpPr>
            <p:spPr>
              <a:xfrm>
                <a:off x="717621" y="2812740"/>
                <a:ext cx="272979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" dirty="0" smtClean="0"/>
                  <a:t>Qty</a:t>
                </a:r>
                <a:endParaRPr lang="zh-TW" altLang="en-US" sz="200" dirty="0"/>
              </a:p>
            </p:txBody>
          </p:sp>
          <p:sp>
            <p:nvSpPr>
              <p:cNvPr id="264" name="文字方塊 263"/>
              <p:cNvSpPr txBox="1"/>
              <p:nvPr/>
            </p:nvSpPr>
            <p:spPr>
              <a:xfrm>
                <a:off x="955536" y="2706505"/>
                <a:ext cx="327304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00" dirty="0" smtClean="0"/>
                  <a:t>Lot Number</a:t>
                </a:r>
                <a:endParaRPr lang="zh-TW" altLang="en-US" sz="200" dirty="0"/>
              </a:p>
            </p:txBody>
          </p:sp>
        </p:grpSp>
      </p:grpSp>
      <p:cxnSp>
        <p:nvCxnSpPr>
          <p:cNvPr id="1050" name="直線單箭頭接點 1049"/>
          <p:cNvCxnSpPr/>
          <p:nvPr/>
        </p:nvCxnSpPr>
        <p:spPr bwMode="auto">
          <a:xfrm>
            <a:off x="3962400" y="1580625"/>
            <a:ext cx="0" cy="167616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ash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3" name="直線單箭頭接點 302"/>
          <p:cNvCxnSpPr/>
          <p:nvPr/>
        </p:nvCxnSpPr>
        <p:spPr bwMode="auto">
          <a:xfrm>
            <a:off x="267970" y="3495020"/>
            <a:ext cx="3187266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ash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5" name="文字方塊 304"/>
          <p:cNvSpPr txBox="1"/>
          <p:nvPr/>
        </p:nvSpPr>
        <p:spPr>
          <a:xfrm>
            <a:off x="3505200" y="2143780"/>
            <a:ext cx="91440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Max:4”</a:t>
            </a:r>
          </a:p>
          <a:p>
            <a:pPr algn="ctr"/>
            <a:r>
              <a:rPr lang="en-US" altLang="zh-TW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Min:2”</a:t>
            </a:r>
            <a:endParaRPr lang="zh-TW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6" name="文字方塊 305"/>
          <p:cNvSpPr txBox="1"/>
          <p:nvPr/>
        </p:nvSpPr>
        <p:spPr>
          <a:xfrm>
            <a:off x="1404403" y="3286780"/>
            <a:ext cx="91440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Max:6”</a:t>
            </a:r>
          </a:p>
          <a:p>
            <a:pPr algn="ctr"/>
            <a:r>
              <a:rPr lang="en-US" altLang="zh-TW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Min:4”</a:t>
            </a:r>
            <a:endParaRPr lang="zh-TW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228600" y="1580625"/>
            <a:ext cx="3226636" cy="1676161"/>
            <a:chOff x="76200" y="1580625"/>
            <a:chExt cx="3226636" cy="1676161"/>
          </a:xfrm>
        </p:grpSpPr>
        <p:pic>
          <p:nvPicPr>
            <p:cNvPr id="1031" name="Picture 4" descr="Error? Can't display image!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307" y="1676400"/>
              <a:ext cx="866775" cy="361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6" descr="Error? Can't display image!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219" y="2531984"/>
              <a:ext cx="742950" cy="361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8" descr="Error? Can't display image!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240" y="2133728"/>
              <a:ext cx="1733550" cy="361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6" name="文字方塊 1045"/>
            <p:cNvSpPr txBox="1"/>
            <p:nvPr/>
          </p:nvSpPr>
          <p:spPr>
            <a:xfrm>
              <a:off x="1837372" y="1828800"/>
              <a:ext cx="8832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/>
                <a:t>Lot Number:</a:t>
              </a:r>
              <a:endParaRPr lang="zh-TW" altLang="en-US" sz="1200" dirty="0"/>
            </a:p>
          </p:txBody>
        </p:sp>
        <p:sp>
          <p:nvSpPr>
            <p:cNvPr id="297" name="文字方塊 296"/>
            <p:cNvSpPr txBox="1"/>
            <p:nvPr/>
          </p:nvSpPr>
          <p:spPr>
            <a:xfrm>
              <a:off x="76200" y="1718875"/>
              <a:ext cx="4416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/>
                <a:t>PN:</a:t>
              </a:r>
              <a:endParaRPr lang="zh-TW" altLang="en-US" sz="1200" dirty="0"/>
            </a:p>
          </p:txBody>
        </p:sp>
        <p:sp>
          <p:nvSpPr>
            <p:cNvPr id="298" name="文字方塊 297"/>
            <p:cNvSpPr txBox="1"/>
            <p:nvPr/>
          </p:nvSpPr>
          <p:spPr>
            <a:xfrm>
              <a:off x="76200" y="2514600"/>
              <a:ext cx="4416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/>
                <a:t>Qty:</a:t>
              </a:r>
              <a:endParaRPr lang="zh-TW" altLang="en-US" sz="1200" dirty="0"/>
            </a:p>
          </p:txBody>
        </p:sp>
        <p:sp>
          <p:nvSpPr>
            <p:cNvPr id="1034" name="矩形 1033"/>
            <p:cNvSpPr/>
            <p:nvPr/>
          </p:nvSpPr>
          <p:spPr bwMode="auto">
            <a:xfrm>
              <a:off x="115570" y="1580625"/>
              <a:ext cx="3187266" cy="167616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1752600" y="2771001"/>
              <a:ext cx="11204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/>
                <a:t>Made In Taiwan</a:t>
              </a:r>
              <a:endParaRPr lang="zh-TW" altLang="en-US" sz="1200" dirty="0"/>
            </a:p>
          </p:txBody>
        </p:sp>
        <p:sp>
          <p:nvSpPr>
            <p:cNvPr id="225" name="文字方塊 224"/>
            <p:cNvSpPr txBox="1"/>
            <p:nvPr/>
          </p:nvSpPr>
          <p:spPr>
            <a:xfrm>
              <a:off x="152400" y="2971800"/>
              <a:ext cx="15568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 smtClean="0"/>
                <a:t>1/2-13X2</a:t>
              </a:r>
              <a:r>
                <a:rPr lang="zh-TW" altLang="en-US" sz="1000" dirty="0" smtClean="0"/>
                <a:t> </a:t>
              </a:r>
              <a:r>
                <a:rPr lang="en-US" altLang="zh-TW" sz="1000" dirty="0" smtClean="0"/>
                <a:t>G5</a:t>
              </a:r>
              <a:r>
                <a:rPr lang="zh-TW" altLang="en-US" sz="1000" dirty="0" smtClean="0"/>
                <a:t> </a:t>
              </a:r>
              <a:r>
                <a:rPr lang="en-US" altLang="zh-TW" sz="1000" dirty="0" smtClean="0"/>
                <a:t>HHCS</a:t>
              </a:r>
              <a:r>
                <a:rPr lang="zh-TW" altLang="en-US" sz="1000" dirty="0" smtClean="0"/>
                <a:t> </a:t>
              </a:r>
              <a:r>
                <a:rPr lang="en-US" altLang="zh-TW" sz="1000" dirty="0" smtClean="0"/>
                <a:t>ZC</a:t>
              </a:r>
              <a:r>
                <a:rPr lang="zh-TW" altLang="en-US" sz="1000" dirty="0" smtClean="0"/>
                <a:t> </a:t>
              </a:r>
              <a:r>
                <a:rPr lang="en-US" altLang="zh-TW" sz="1000" dirty="0" smtClean="0"/>
                <a:t>WX</a:t>
              </a:r>
              <a:endParaRPr lang="zh-TW" altLang="en-US" sz="1000" dirty="0"/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297021" y="4302125"/>
            <a:ext cx="4046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Endries requires that label has to meet length and width limit.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And, </a:t>
            </a:r>
            <a:r>
              <a:rPr lang="en-US" altLang="zh-TW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of 9 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is the only permitted symbology for barcode.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Sample label to be submitted for Endries approval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2667000" y="2712959"/>
            <a:ext cx="3385050" cy="1227535"/>
            <a:chOff x="2667000" y="2712959"/>
            <a:chExt cx="3385050" cy="1227535"/>
          </a:xfrm>
        </p:grpSpPr>
        <p:sp>
          <p:nvSpPr>
            <p:cNvPr id="1041" name="橢圓 1040"/>
            <p:cNvSpPr/>
            <p:nvPr/>
          </p:nvSpPr>
          <p:spPr bwMode="auto">
            <a:xfrm>
              <a:off x="5387557" y="3415549"/>
              <a:ext cx="664493" cy="524945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043" name="直線單箭頭接點 1042"/>
            <p:cNvCxnSpPr>
              <a:stCxn id="1041" idx="1"/>
            </p:cNvCxnSpPr>
            <p:nvPr/>
          </p:nvCxnSpPr>
          <p:spPr bwMode="auto">
            <a:xfrm flipH="1" flipV="1">
              <a:off x="4267200" y="2712959"/>
              <a:ext cx="1217670" cy="77946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6" name="直線單箭頭接點 225"/>
            <p:cNvCxnSpPr>
              <a:stCxn id="1041" idx="2"/>
            </p:cNvCxnSpPr>
            <p:nvPr/>
          </p:nvCxnSpPr>
          <p:spPr bwMode="auto">
            <a:xfrm flipH="1" flipV="1">
              <a:off x="2667000" y="3613206"/>
              <a:ext cx="2720557" cy="6481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27" name="TextBox 226"/>
          <p:cNvSpPr txBox="1"/>
          <p:nvPr/>
        </p:nvSpPr>
        <p:spPr>
          <a:xfrm>
            <a:off x="4419601" y="397639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Part number / product is stacked on each other vs layered across pallet.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All labels face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Center carton labels face the sides.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7102895" y="1717913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8156720" y="47489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Side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5656696" y="5650468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Front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69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57533" y="304800"/>
            <a:ext cx="6654800" cy="457200"/>
          </a:xfrm>
        </p:spPr>
        <p:txBody>
          <a:bodyPr/>
          <a:lstStyle/>
          <a:p>
            <a:r>
              <a:rPr lang="en-US" dirty="0" smtClean="0"/>
              <a:t>Unacceptable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/>
              <a:t>Label</a:t>
            </a:r>
            <a:endParaRPr lang="en-US" dirty="0"/>
          </a:p>
        </p:txBody>
      </p:sp>
      <p:sp>
        <p:nvSpPr>
          <p:cNvPr id="265" name="文字方塊 264"/>
          <p:cNvSpPr txBox="1"/>
          <p:nvPr/>
        </p:nvSpPr>
        <p:spPr>
          <a:xfrm>
            <a:off x="228600" y="889706"/>
            <a:ext cx="868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labels tell bad demonstrations leading to failure receiving: </a:t>
            </a:r>
          </a:p>
          <a:p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A. It causes error when 2 barcodes are scanned in one time.</a:t>
            </a:r>
          </a:p>
        </p:txBody>
      </p:sp>
      <p:sp>
        <p:nvSpPr>
          <p:cNvPr id="322" name="文字方塊 321"/>
          <p:cNvSpPr txBox="1"/>
          <p:nvPr/>
        </p:nvSpPr>
        <p:spPr>
          <a:xfrm>
            <a:off x="265430" y="3622500"/>
            <a:ext cx="8868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B. Lot number which can not be traceable is prohibited. </a:t>
            </a:r>
          </a:p>
          <a:p>
            <a:r>
              <a:rPr lang="en-US" altLang="zh-TW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For example:  Below Lot number will never change in any case. It is not allowed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0" name="群組 279"/>
          <p:cNvGrpSpPr/>
          <p:nvPr/>
        </p:nvGrpSpPr>
        <p:grpSpPr>
          <a:xfrm>
            <a:off x="457200" y="1829039"/>
            <a:ext cx="3733800" cy="1676161"/>
            <a:chOff x="228600" y="2046484"/>
            <a:chExt cx="3733800" cy="1676161"/>
          </a:xfrm>
        </p:grpSpPr>
        <p:pic>
          <p:nvPicPr>
            <p:cNvPr id="1031" name="Picture 4" descr="Error? Can't display image!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65" y="2270250"/>
              <a:ext cx="866775" cy="361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6" descr="Error? Can't display image!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177" y="3075708"/>
              <a:ext cx="742950" cy="361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8" descr="Error? Can't display image!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7198" y="2903494"/>
              <a:ext cx="1733550" cy="361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6" name="文字方塊 1045"/>
            <p:cNvSpPr txBox="1"/>
            <p:nvPr/>
          </p:nvSpPr>
          <p:spPr>
            <a:xfrm>
              <a:off x="2132330" y="2598566"/>
              <a:ext cx="8832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/>
                <a:t>Lot Number:</a:t>
              </a:r>
              <a:endParaRPr lang="zh-TW" altLang="en-US" sz="1200" dirty="0"/>
            </a:p>
          </p:txBody>
        </p:sp>
        <p:sp>
          <p:nvSpPr>
            <p:cNvPr id="297" name="文字方塊 296"/>
            <p:cNvSpPr txBox="1"/>
            <p:nvPr/>
          </p:nvSpPr>
          <p:spPr>
            <a:xfrm>
              <a:off x="371158" y="2312725"/>
              <a:ext cx="4416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/>
                <a:t>PN:</a:t>
              </a:r>
              <a:endParaRPr lang="zh-TW" altLang="en-US" sz="1200" dirty="0"/>
            </a:p>
          </p:txBody>
        </p:sp>
        <p:sp>
          <p:nvSpPr>
            <p:cNvPr id="298" name="文字方塊 297"/>
            <p:cNvSpPr txBox="1"/>
            <p:nvPr/>
          </p:nvSpPr>
          <p:spPr>
            <a:xfrm>
              <a:off x="371158" y="3058324"/>
              <a:ext cx="4416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/>
                <a:t>Qty:</a:t>
              </a:r>
              <a:endParaRPr lang="zh-TW" altLang="en-US" sz="1200" dirty="0"/>
            </a:p>
          </p:txBody>
        </p:sp>
        <p:sp>
          <p:nvSpPr>
            <p:cNvPr id="1034" name="矩形 1033"/>
            <p:cNvSpPr/>
            <p:nvPr/>
          </p:nvSpPr>
          <p:spPr bwMode="auto">
            <a:xfrm>
              <a:off x="410528" y="2046484"/>
              <a:ext cx="3187266" cy="167616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77" name="直線接點 276"/>
            <p:cNvCxnSpPr/>
            <p:nvPr/>
          </p:nvCxnSpPr>
          <p:spPr bwMode="auto">
            <a:xfrm flipH="1">
              <a:off x="228600" y="3113365"/>
              <a:ext cx="3733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81" name="群組 280"/>
          <p:cNvGrpSpPr/>
          <p:nvPr/>
        </p:nvGrpSpPr>
        <p:grpSpPr>
          <a:xfrm>
            <a:off x="609600" y="4267200"/>
            <a:ext cx="3226636" cy="1676161"/>
            <a:chOff x="381000" y="4953000"/>
            <a:chExt cx="3226636" cy="1676161"/>
          </a:xfrm>
        </p:grpSpPr>
        <p:pic>
          <p:nvPicPr>
            <p:cNvPr id="315" name="Picture 4" descr="Error? Can't display image!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107" y="5176766"/>
              <a:ext cx="866775" cy="361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6" name="Picture 6" descr="Error? Can't display image!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019" y="5982224"/>
              <a:ext cx="742950" cy="361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8" name="文字方塊 317"/>
            <p:cNvSpPr txBox="1"/>
            <p:nvPr/>
          </p:nvSpPr>
          <p:spPr>
            <a:xfrm>
              <a:off x="2142172" y="5305176"/>
              <a:ext cx="8832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/>
                <a:t>Lot Number:</a:t>
              </a:r>
              <a:endParaRPr lang="zh-TW" altLang="en-US" sz="1200" dirty="0"/>
            </a:p>
          </p:txBody>
        </p:sp>
        <p:sp>
          <p:nvSpPr>
            <p:cNvPr id="319" name="文字方塊 318"/>
            <p:cNvSpPr txBox="1"/>
            <p:nvPr/>
          </p:nvSpPr>
          <p:spPr>
            <a:xfrm>
              <a:off x="381000" y="5219241"/>
              <a:ext cx="4416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/>
                <a:t>PN:</a:t>
              </a:r>
              <a:endParaRPr lang="zh-TW" altLang="en-US" sz="1200" dirty="0"/>
            </a:p>
          </p:txBody>
        </p:sp>
        <p:sp>
          <p:nvSpPr>
            <p:cNvPr id="320" name="文字方塊 319"/>
            <p:cNvSpPr txBox="1"/>
            <p:nvPr/>
          </p:nvSpPr>
          <p:spPr>
            <a:xfrm>
              <a:off x="381000" y="5964840"/>
              <a:ext cx="4416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/>
                <a:t>Qty:</a:t>
              </a:r>
              <a:endParaRPr lang="zh-TW" altLang="en-US" sz="1200" dirty="0"/>
            </a:p>
          </p:txBody>
        </p:sp>
        <p:sp>
          <p:nvSpPr>
            <p:cNvPr id="321" name="矩形 320"/>
            <p:cNvSpPr/>
            <p:nvPr/>
          </p:nvSpPr>
          <p:spPr bwMode="auto">
            <a:xfrm>
              <a:off x="420370" y="4953000"/>
              <a:ext cx="3187266" cy="167616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78" name="Picture 10" descr="Error? Can't display image!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5610104"/>
              <a:ext cx="1857375" cy="361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9" name="橢圓 328"/>
            <p:cNvSpPr/>
            <p:nvPr/>
          </p:nvSpPr>
          <p:spPr bwMode="auto">
            <a:xfrm>
              <a:off x="1557969" y="5496239"/>
              <a:ext cx="2049667" cy="607100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4098" name="Picture 2" descr="http://zidilifepullzone.5giants.netdna-cdn.com/wp-content/uploads/2014/09/x_spot_zid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6285">
            <a:off x="4182146" y="1886849"/>
            <a:ext cx="1642978" cy="164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zidilifepullzone.5giants.netdna-cdn.com/wp-content/uploads/2014/09/x_spot_zid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6285">
            <a:off x="4208290" y="4292500"/>
            <a:ext cx="1642978" cy="164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78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alletxpert.com/wp-content/uploads/2011-04-15-14.53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267" y="3853771"/>
            <a:ext cx="4590163" cy="226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57533" y="304800"/>
            <a:ext cx="6654800" cy="457200"/>
          </a:xfrm>
        </p:spPr>
        <p:txBody>
          <a:bodyPr/>
          <a:lstStyle/>
          <a:p>
            <a:r>
              <a:rPr lang="en-US" dirty="0" smtClean="0"/>
              <a:t>Pallet Specification</a:t>
            </a:r>
            <a:endParaRPr 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380999" y="990600"/>
            <a:ext cx="55626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An accepted pallet should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Free from splint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Free from Mold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Free from Moisture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Free from any kind of seeds or spawns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Free from dirt patch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Free from cracks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Not buckling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Heat Treated or fumigated to IPPC Standards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字方塊 15"/>
          <p:cNvSpPr txBox="1"/>
          <p:nvPr/>
        </p:nvSpPr>
        <p:spPr>
          <a:xfrm>
            <a:off x="5181600" y="3688155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r"/>
            <a:r>
              <a:rPr lang="en-US" altLang="zh-TW" sz="1800" b="1" dirty="0" smtClean="0">
                <a:solidFill>
                  <a:srgbClr val="FF0000"/>
                </a:solidFill>
                <a:latin typeface="+mn-lt"/>
              </a:rPr>
              <a:t>Endries requires two </a:t>
            </a:r>
            <a:r>
              <a:rPr lang="en-US" altLang="zh-TW" sz="1800" b="1" dirty="0">
                <a:solidFill>
                  <a:srgbClr val="FF0000"/>
                </a:solidFill>
                <a:latin typeface="+mn-lt"/>
              </a:rPr>
              <a:t>way </a:t>
            </a:r>
            <a:r>
              <a:rPr lang="en-US" altLang="zh-TW" sz="1800" b="1" dirty="0" smtClean="0">
                <a:solidFill>
                  <a:srgbClr val="FF0000"/>
                </a:solidFill>
                <a:latin typeface="+mn-lt"/>
              </a:rPr>
              <a:t>pallets.</a:t>
            </a:r>
            <a:endParaRPr lang="en-US" altLang="zh-TW" sz="18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5" name="橢圓 13"/>
          <p:cNvSpPr/>
          <p:nvPr/>
        </p:nvSpPr>
        <p:spPr bwMode="auto">
          <a:xfrm rot="12899360">
            <a:off x="1738593" y="4997731"/>
            <a:ext cx="2627097" cy="5061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04161" y="5617517"/>
            <a:ext cx="125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Side View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1914670" y="5311223"/>
            <a:ext cx="523730" cy="30629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6341274" y="5172131"/>
            <a:ext cx="1793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Front View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3" name="橢圓 13"/>
          <p:cNvSpPr/>
          <p:nvPr/>
        </p:nvSpPr>
        <p:spPr bwMode="auto">
          <a:xfrm rot="9518954">
            <a:off x="3420761" y="4979481"/>
            <a:ext cx="3180093" cy="55420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 bwMode="auto">
          <a:xfrm flipH="1" flipV="1">
            <a:off x="5674363" y="5311222"/>
            <a:ext cx="645592" cy="12568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9821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57533" y="304800"/>
            <a:ext cx="6654800" cy="457200"/>
          </a:xfrm>
        </p:spPr>
        <p:txBody>
          <a:bodyPr/>
          <a:lstStyle/>
          <a:p>
            <a:r>
              <a:rPr lang="en-US" dirty="0" smtClean="0"/>
              <a:t>Unacceptable Pallet</a:t>
            </a:r>
            <a:endParaRPr 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59598" y="1066800"/>
            <a:ext cx="6522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Dirt Patch / Mold are not accepted</a:t>
            </a:r>
          </a:p>
          <a:p>
            <a:endParaRPr lang="en-US" altLang="zh-TW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2057400"/>
            <a:ext cx="2895600" cy="2094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8399" y="2057400"/>
            <a:ext cx="2633907" cy="2094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3243506" y="2057400"/>
            <a:ext cx="2792939" cy="2094704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 bwMode="auto">
          <a:xfrm>
            <a:off x="424106" y="2871944"/>
            <a:ext cx="1447800" cy="82296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6291506" y="2551904"/>
            <a:ext cx="1752600" cy="12954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 rot="10800000">
            <a:off x="3700706" y="3278344"/>
            <a:ext cx="1041932" cy="54864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786743" y="4599983"/>
            <a:ext cx="794657" cy="36069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indent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b="0" i="0" u="none" strike="noStrike" cap="none" normalizeH="0" baseline="0">
                <a:ln>
                  <a:noFill/>
                </a:ln>
                <a:effectLst/>
                <a:latin typeface="Arial" charset="0"/>
              </a:defRPr>
            </a:lvl1pPr>
          </a:lstStyle>
          <a:p>
            <a:pPr algn="ctr"/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Mold</a:t>
            </a:r>
          </a:p>
        </p:txBody>
      </p:sp>
      <p:cxnSp>
        <p:nvCxnSpPr>
          <p:cNvPr id="5" name="弧形接點 4"/>
          <p:cNvCxnSpPr>
            <a:stCxn id="11" idx="0"/>
            <a:endCxn id="8" idx="4"/>
          </p:cNvCxnSpPr>
          <p:nvPr/>
        </p:nvCxnSpPr>
        <p:spPr bwMode="auto">
          <a:xfrm rot="16200000" flipV="1">
            <a:off x="1713500" y="3129411"/>
            <a:ext cx="905079" cy="2036066"/>
          </a:xfrm>
          <a:prstGeom prst="curvedConnector3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弧形接點 14"/>
          <p:cNvCxnSpPr>
            <a:stCxn id="11" idx="0"/>
            <a:endCxn id="10" idx="7"/>
          </p:cNvCxnSpPr>
          <p:nvPr/>
        </p:nvCxnSpPr>
        <p:spPr bwMode="auto">
          <a:xfrm rot="5400000" flipH="1" flipV="1">
            <a:off x="3092010" y="3838701"/>
            <a:ext cx="853345" cy="669221"/>
          </a:xfrm>
          <a:prstGeom prst="curvedConnector3">
            <a:avLst>
              <a:gd name="adj1" fmla="val 34692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文字方塊 17"/>
          <p:cNvSpPr txBox="1"/>
          <p:nvPr/>
        </p:nvSpPr>
        <p:spPr>
          <a:xfrm>
            <a:off x="6367706" y="4579677"/>
            <a:ext cx="800100" cy="3693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indent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b="0" i="0" u="none" strike="noStrike" cap="none" normalizeH="0" baseline="0">
                <a:ln>
                  <a:noFill/>
                </a:ln>
                <a:effectLst/>
                <a:latin typeface="Arial" charset="0"/>
              </a:defRPr>
            </a:lvl1pPr>
          </a:lstStyle>
          <a:p>
            <a:pPr algn="ctr"/>
            <a:r>
              <a:rPr lang="en-US" altLang="zh-TW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Dirty</a:t>
            </a:r>
            <a:endParaRPr lang="en-US" altLang="zh-TW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弧形接點 18"/>
          <p:cNvCxnSpPr>
            <a:stCxn id="18" idx="0"/>
            <a:endCxn id="9" idx="4"/>
          </p:cNvCxnSpPr>
          <p:nvPr/>
        </p:nvCxnSpPr>
        <p:spPr bwMode="auto">
          <a:xfrm rot="5400000" flipH="1" flipV="1">
            <a:off x="6601595" y="4013466"/>
            <a:ext cx="732373" cy="40005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橢圓 16"/>
          <p:cNvSpPr/>
          <p:nvPr/>
        </p:nvSpPr>
        <p:spPr bwMode="auto">
          <a:xfrm>
            <a:off x="7129706" y="2205627"/>
            <a:ext cx="1752600" cy="742552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弧形接點 19"/>
          <p:cNvCxnSpPr/>
          <p:nvPr/>
        </p:nvCxnSpPr>
        <p:spPr bwMode="auto">
          <a:xfrm rot="5400000" flipH="1" flipV="1">
            <a:off x="7547976" y="3725967"/>
            <a:ext cx="1632778" cy="2738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文字方塊 24"/>
          <p:cNvSpPr txBox="1"/>
          <p:nvPr/>
        </p:nvSpPr>
        <p:spPr>
          <a:xfrm>
            <a:off x="7758393" y="4583668"/>
            <a:ext cx="1123913" cy="3693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indent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b="0" i="0" u="none" strike="noStrike" cap="none" normalizeH="0" baseline="0">
                <a:ln>
                  <a:noFill/>
                </a:ln>
                <a:effectLst/>
                <a:latin typeface="Arial" charset="0"/>
              </a:defRPr>
            </a:lvl1pPr>
          </a:lstStyle>
          <a:p>
            <a:pPr algn="ctr"/>
            <a:r>
              <a:rPr lang="en-US" altLang="zh-TW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Sawdust</a:t>
            </a:r>
            <a:endParaRPr lang="en-US" altLang="zh-TW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54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57533" y="304800"/>
            <a:ext cx="6654800" cy="457200"/>
          </a:xfrm>
        </p:spPr>
        <p:txBody>
          <a:bodyPr/>
          <a:lstStyle/>
          <a:p>
            <a:r>
              <a:rPr lang="en-US" dirty="0" smtClean="0"/>
              <a:t>Unacceptable Pallet</a:t>
            </a:r>
            <a:endParaRPr 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44376" y="957677"/>
            <a:ext cx="531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Any kind of Seed or Spawn is not accepted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8670" y="1447713"/>
            <a:ext cx="3044144" cy="2099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3840" y="1447713"/>
            <a:ext cx="3049878" cy="2115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814"/>
          <a:stretch/>
        </p:blipFill>
        <p:spPr bwMode="auto">
          <a:xfrm>
            <a:off x="1251718" y="3746874"/>
            <a:ext cx="3041096" cy="2145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字方塊 18"/>
          <p:cNvSpPr txBox="1"/>
          <p:nvPr/>
        </p:nvSpPr>
        <p:spPr>
          <a:xfrm>
            <a:off x="1377301" y="4819837"/>
            <a:ext cx="984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Spider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4980" y="3769760"/>
            <a:ext cx="3032157" cy="2123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1248670" y="3275111"/>
            <a:ext cx="3044144" cy="27221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251718" y="3269197"/>
            <a:ext cx="3033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Seed is not accepted.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818144" y="3284168"/>
            <a:ext cx="3044144" cy="27221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文字方塊 13"/>
          <p:cNvSpPr txBox="1"/>
          <p:nvPr/>
        </p:nvSpPr>
        <p:spPr>
          <a:xfrm>
            <a:off x="4830501" y="3271672"/>
            <a:ext cx="3038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Seed is not accepted.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1259329" y="5616268"/>
            <a:ext cx="3025533" cy="27221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259331" y="5614947"/>
            <a:ext cx="3025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Pests/Insect/Spawn is not accepted.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4815693" y="5615198"/>
            <a:ext cx="3021505" cy="27221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811451" y="5608848"/>
            <a:ext cx="3025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Spider’s Silk is not accepted.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2228850" y="4973725"/>
            <a:ext cx="3048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3846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Dropbox\SOP\Packing Request\pallot defect\HLXU-1371965 CARGO &amp; CONTAINER INSPECTION\SO-2369 12 of 12PLT failed\moist &amp; molded\IMG_9768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2986" y="1756730"/>
            <a:ext cx="2702587" cy="202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1756730"/>
            <a:ext cx="2702586" cy="2026940"/>
          </a:xfrm>
          <a:prstGeom prst="rect">
            <a:avLst/>
          </a:prstGeom>
          <a:noFill/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57533" y="304800"/>
            <a:ext cx="6654800" cy="457200"/>
          </a:xfrm>
        </p:spPr>
        <p:txBody>
          <a:bodyPr/>
          <a:lstStyle/>
          <a:p>
            <a:r>
              <a:rPr lang="en-US" dirty="0" smtClean="0"/>
              <a:t>Unacceptable Pallet</a:t>
            </a:r>
            <a:endParaRPr 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381000" y="1130807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Splint is not accepted </a:t>
            </a:r>
          </a:p>
          <a:p>
            <a:endParaRPr lang="en-US" altLang="zh-TW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13537" y="3985260"/>
            <a:ext cx="27020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66648" y="4038600"/>
            <a:ext cx="269822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橢圓 41"/>
          <p:cNvSpPr/>
          <p:nvPr/>
        </p:nvSpPr>
        <p:spPr bwMode="auto">
          <a:xfrm>
            <a:off x="1900962" y="2008200"/>
            <a:ext cx="1493789" cy="15240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橢圓 42"/>
          <p:cNvSpPr/>
          <p:nvPr/>
        </p:nvSpPr>
        <p:spPr bwMode="auto">
          <a:xfrm>
            <a:off x="5368060" y="2766060"/>
            <a:ext cx="838201" cy="5334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橢圓 43"/>
          <p:cNvSpPr/>
          <p:nvPr/>
        </p:nvSpPr>
        <p:spPr bwMode="auto">
          <a:xfrm>
            <a:off x="5482361" y="4099560"/>
            <a:ext cx="609600" cy="11430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橢圓 44"/>
          <p:cNvSpPr/>
          <p:nvPr/>
        </p:nvSpPr>
        <p:spPr bwMode="auto">
          <a:xfrm>
            <a:off x="2010420" y="5100828"/>
            <a:ext cx="2331990" cy="6096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2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57533" y="304800"/>
            <a:ext cx="6654800" cy="457200"/>
          </a:xfrm>
        </p:spPr>
        <p:txBody>
          <a:bodyPr/>
          <a:lstStyle/>
          <a:p>
            <a:r>
              <a:rPr lang="en-US" dirty="0" smtClean="0"/>
              <a:t>Unacceptable Pallet</a:t>
            </a:r>
            <a:endParaRPr 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40437" y="1066800"/>
            <a:ext cx="625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Rupture / Crack are not accepted</a:t>
            </a:r>
          </a:p>
        </p:txBody>
      </p:sp>
      <p:pic>
        <p:nvPicPr>
          <p:cNvPr id="14" name="Picture 2" descr="D:\Dropbox\SOP\Packing Request\pallot defect\HLXU-1371965 CARGO &amp; CONTAINER INSPECTION\SO-2369 12 of 12PLT failed\moist &amp; molded\IMG_9766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17812" y="1600200"/>
            <a:ext cx="249428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Dropbox\SOP\Packing Request\pallot defect\HLXU-1371965 CARGO &amp; CONTAINER INSPECTION\SO-2369 12 of 12PLT failed\moist &amp; molded\IMG_9791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9756" y="3998321"/>
            <a:ext cx="2571132" cy="192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17812" y="3986129"/>
            <a:ext cx="2494282" cy="192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9756" y="1600200"/>
            <a:ext cx="2571131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橢圓 15"/>
          <p:cNvSpPr/>
          <p:nvPr/>
        </p:nvSpPr>
        <p:spPr bwMode="auto">
          <a:xfrm rot="2433851">
            <a:off x="1906592" y="2678736"/>
            <a:ext cx="1941557" cy="94058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橢圓 16"/>
          <p:cNvSpPr/>
          <p:nvPr/>
        </p:nvSpPr>
        <p:spPr bwMode="auto">
          <a:xfrm rot="5400000">
            <a:off x="4798151" y="1934526"/>
            <a:ext cx="2133601" cy="1481212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橢圓 17"/>
          <p:cNvSpPr/>
          <p:nvPr/>
        </p:nvSpPr>
        <p:spPr bwMode="auto">
          <a:xfrm>
            <a:off x="2786652" y="4573227"/>
            <a:ext cx="1113263" cy="1082532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橢圓 18"/>
          <p:cNvSpPr/>
          <p:nvPr/>
        </p:nvSpPr>
        <p:spPr bwMode="auto">
          <a:xfrm>
            <a:off x="4820919" y="4749225"/>
            <a:ext cx="2494281" cy="1082532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45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Default Design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8852"/>
      </a:accent1>
      <a:accent2>
        <a:srgbClr val="00B069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1000"/>
      </a:hlink>
      <a:folHlink>
        <a:srgbClr val="1E3C00"/>
      </a:folHlink>
    </a:clrScheme>
    <a:fontScheme name="3_Default Design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</TotalTime>
  <Words>931</Words>
  <Application>Microsoft Office PowerPoint</Application>
  <PresentationFormat>如螢幕大小 (4:3)</PresentationFormat>
  <Paragraphs>293</Paragraphs>
  <Slides>20</Slides>
  <Notes>20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1" baseType="lpstr">
      <vt:lpstr>4_Default Design</vt:lpstr>
      <vt:lpstr>PowerPoint 簡報</vt:lpstr>
      <vt:lpstr>Carton Dimension &amp; Strength</vt:lpstr>
      <vt:lpstr>Label Dimension</vt:lpstr>
      <vt:lpstr>Unacceptable Label</vt:lpstr>
      <vt:lpstr>Pallet Specification</vt:lpstr>
      <vt:lpstr>Unacceptable Pallet</vt:lpstr>
      <vt:lpstr>Unacceptable Pallet</vt:lpstr>
      <vt:lpstr>Unacceptable Pallet</vt:lpstr>
      <vt:lpstr>Unacceptable Pallet</vt:lpstr>
      <vt:lpstr>Suggested Packing Process</vt:lpstr>
      <vt:lpstr>Suggested Packing Process</vt:lpstr>
      <vt:lpstr>Suggested Packing Process</vt:lpstr>
      <vt:lpstr>Suggested Packing Process</vt:lpstr>
      <vt:lpstr>Suggested Packing Process</vt:lpstr>
      <vt:lpstr>Suggested Packing Process</vt:lpstr>
      <vt:lpstr>Acceptable Packed Pallet</vt:lpstr>
      <vt:lpstr>Acceptable Pallet Examples</vt:lpstr>
      <vt:lpstr>Unacceptable Packed Pallet</vt:lpstr>
      <vt:lpstr>Unacceptable Pallet</vt:lpstr>
      <vt:lpstr>Unacceptable Pallet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Kohlmeier</dc:creator>
  <cp:lastModifiedBy>ForrestHsia</cp:lastModifiedBy>
  <cp:revision>57</cp:revision>
  <cp:lastPrinted>2015-07-06T07:36:08Z</cp:lastPrinted>
  <dcterms:created xsi:type="dcterms:W3CDTF">2015-03-31T12:55:45Z</dcterms:created>
  <dcterms:modified xsi:type="dcterms:W3CDTF">2015-09-14T07:43:56Z</dcterms:modified>
</cp:coreProperties>
</file>